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58" r:id="rId7"/>
    <p:sldId id="259" r:id="rId8"/>
    <p:sldId id="260" r:id="rId9"/>
    <p:sldId id="261" r:id="rId10"/>
    <p:sldId id="276" r:id="rId11"/>
    <p:sldId id="277" r:id="rId12"/>
    <p:sldId id="262" r:id="rId13"/>
    <p:sldId id="263" r:id="rId14"/>
    <p:sldId id="275" r:id="rId15"/>
    <p:sldId id="278" r:id="rId16"/>
    <p:sldId id="265" r:id="rId17"/>
  </p:sldIdLst>
  <p:sldSz cx="18288000" cy="10287000"/>
  <p:notesSz cx="6858000" cy="9144000"/>
  <p:embeddedFontLs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Lato Bold" panose="020F0502020204030203" pitchFamily="34" charset="0"/>
      <p:regular r:id="rId23"/>
      <p:bold r:id="rId24"/>
    </p:embeddedFont>
    <p:embeddedFont>
      <p:font typeface="Poppins" panose="00000500000000000000" pitchFamily="2" charset="0"/>
      <p:regular r:id="rId25"/>
      <p:bold r:id="rId26"/>
      <p:italic r:id="rId27"/>
      <p:boldItalic r:id="rId28"/>
    </p:embeddedFont>
    <p:embeddedFont>
      <p:font typeface="Poppins Bold" panose="00000800000000000000" pitchFamily="2" charset="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87D0FA-EE0D-F5DB-997C-A7C296D7EA67}" v="107" dt="2024-12-02T18:06:49.499"/>
    <p1510:client id="{5F8C7B3D-0B1C-8F9C-39A8-DB059633BA40}" v="48" dt="2024-12-02T14:07:01.708"/>
    <p1510:client id="{672221A7-8DF7-D213-7F1B-EEE6AF0BE6A4}" v="49" dt="2024-12-02T18:13:39.608"/>
    <p1510:client id="{79188C65-CF7D-5607-3A43-4E992B2E45C0}" v="6" dt="2024-12-01T23:39:38.891"/>
    <p1510:client id="{7BED9021-F3B2-84F3-FCA8-E098B7348D4A}" v="159" dt="2024-12-01T23:59:40.795"/>
    <p1510:client id="{AAB23BA6-270B-42B5-8D2D-B128D8948900}" v="486" dt="2024-12-02T13:50:07.9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3243F-466A-49D1-AA58-90C1B295BAE4}" type="datetimeFigureOut">
              <a:t>12/2/2024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0FFC9-310E-409B-B2F3-6EA91A4DF4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13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Manish 1-6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0FFC9-310E-409B-B2F3-6EA91A4DF4A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8484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0FFC9-310E-409B-B2F3-6EA91A4DF4A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9893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Afthab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0FFC9-310E-409B-B2F3-6EA91A4DF4A0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2395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Prescila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0FFC9-310E-409B-B2F3-6EA91A4DF4A0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837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Chibuike 9 to 12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0FFC9-310E-409B-B2F3-6EA91A4DF4A0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429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Title: Transforming Toronto FC's Facility Management</a:t>
            </a:r>
            <a:endParaRPr lang="en-US"/>
          </a:p>
          <a:p>
            <a:r>
              <a:rPr lang="en-US"/>
              <a:t>Toronto FC is revolutionizing equipment maintenance with predictive algorithms, ensuring efficiency and cutting downtime costs.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Objective:</a:t>
            </a:r>
            <a:r>
              <a:rPr lang="en-US"/>
              <a:t> Proactively predict failures to avoid costly emergency repairs.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Approach:</a:t>
            </a:r>
            <a:r>
              <a:rPr lang="en-US"/>
              <a:t> Identified critical data like usage hours and condition ratings. Logistic Regression achieved </a:t>
            </a:r>
            <a:r>
              <a:rPr lang="en-US" b="1"/>
              <a:t>98% accuracy</a:t>
            </a:r>
            <a:r>
              <a:rPr lang="en-US"/>
              <a:t>, highlighting key predictors like maintenance history and equipment age.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Results: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Predictive alerts enable timely interventions.</a:t>
            </a:r>
          </a:p>
          <a:p>
            <a:pPr marL="285750" lvl="1" indent="-285750">
              <a:buFont typeface="Arial"/>
              <a:buChar char="•"/>
            </a:pPr>
            <a:r>
              <a:rPr lang="en-US"/>
              <a:t>Optimized maintenance schedules reduce emergency costs.</a:t>
            </a:r>
          </a:p>
          <a:p>
            <a:pPr marL="285750" lvl="1" indent="-285750">
              <a:buFont typeface="Arial"/>
              <a:buChar char="•"/>
            </a:pPr>
            <a:r>
              <a:rPr lang="en-US"/>
              <a:t>A shift from reactive to proactive maintenance enhances reliability and efficiency.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0FFC9-310E-409B-B2F3-6EA91A4DF4A0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14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0FFC9-310E-409B-B2F3-6EA91A4DF4A0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7269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0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ransfermarkt.com/" TargetMode="External"/><Relationship Id="rId13" Type="http://schemas.openxmlformats.org/officeDocument/2006/relationships/hyperlink" Target="https://www.soccerstats.com/" TargetMode="External"/><Relationship Id="rId18" Type="http://schemas.openxmlformats.org/officeDocument/2006/relationships/hyperlink" Target="https://www.goal.com/" TargetMode="External"/><Relationship Id="rId26" Type="http://schemas.openxmlformats.org/officeDocument/2006/relationships/hyperlink" Target="https://pandas.pydata.org" TargetMode="External"/><Relationship Id="rId3" Type="http://schemas.openxmlformats.org/officeDocument/2006/relationships/image" Target="../media/image4.png"/><Relationship Id="rId21" Type="http://schemas.openxmlformats.org/officeDocument/2006/relationships/hyperlink" Target="https://faker.readthedocs.io/" TargetMode="External"/><Relationship Id="rId7" Type="http://schemas.openxmlformats.org/officeDocument/2006/relationships/hyperlink" Target="https://www.whoscored.com/" TargetMode="External"/><Relationship Id="rId12" Type="http://schemas.openxmlformats.org/officeDocument/2006/relationships/hyperlink" Target="https://footystats.org/" TargetMode="External"/><Relationship Id="rId17" Type="http://schemas.openxmlformats.org/officeDocument/2006/relationships/hyperlink" Target="https://www.kaggle.com/" TargetMode="External"/><Relationship Id="rId25" Type="http://schemas.openxmlformats.org/officeDocument/2006/relationships/hyperlink" Target="https://opencv.org/" TargetMode="External"/><Relationship Id="rId2" Type="http://schemas.openxmlformats.org/officeDocument/2006/relationships/image" Target="../media/image7.png"/><Relationship Id="rId16" Type="http://schemas.openxmlformats.org/officeDocument/2006/relationships/hyperlink" Target="https://www.statsperform.com/" TargetMode="External"/><Relationship Id="rId20" Type="http://schemas.openxmlformats.org/officeDocument/2006/relationships/hyperlink" Target="https://kafka.apache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bref.com/" TargetMode="External"/><Relationship Id="rId11" Type="http://schemas.openxmlformats.org/officeDocument/2006/relationships/hyperlink" Target="https://www.statbunker.com/" TargetMode="External"/><Relationship Id="rId24" Type="http://schemas.openxmlformats.org/officeDocument/2006/relationships/hyperlink" Target="https://xgboost.ai/" TargetMode="External"/><Relationship Id="rId5" Type="http://schemas.openxmlformats.org/officeDocument/2006/relationships/hyperlink" Target="https://www.mlssoccer.com/" TargetMode="External"/><Relationship Id="rId15" Type="http://schemas.openxmlformats.org/officeDocument/2006/relationships/hyperlink" Target="https://www.theanalyst.com/" TargetMode="External"/><Relationship Id="rId23" Type="http://schemas.openxmlformats.org/officeDocument/2006/relationships/hyperlink" Target="https://www.jira.com/" TargetMode="External"/><Relationship Id="rId28" Type="http://schemas.openxmlformats.org/officeDocument/2006/relationships/image" Target="../media/image33.svg"/><Relationship Id="rId10" Type="http://schemas.openxmlformats.org/officeDocument/2006/relationships/hyperlink" Target="https://understat.com/" TargetMode="External"/><Relationship Id="rId19" Type="http://schemas.openxmlformats.org/officeDocument/2006/relationships/hyperlink" Target="https://spacy.io/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s://www.sofascore.com/" TargetMode="External"/><Relationship Id="rId14" Type="http://schemas.openxmlformats.org/officeDocument/2006/relationships/hyperlink" Target="https://totalfootballanalysis.com/" TargetMode="External"/><Relationship Id="rId22" Type="http://schemas.openxmlformats.org/officeDocument/2006/relationships/hyperlink" Target="https://flask.palletsprojects.com" TargetMode="External"/><Relationship Id="rId27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hyperlink" Target="https://www.torontofc.ca/stats/?utm_source=chatgpt.com#season=2023&amp;competition=mls-regular-season&amp;club=2077&amp;statType=general&amp;position=all" TargetMode="External"/><Relationship Id="rId4" Type="http://schemas.openxmlformats.org/officeDocument/2006/relationships/hyperlink" Target="https://en.wikipedia.org/wiki/List_of_Toronto_FC_records_and_statistic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4.png"/><Relationship Id="rId10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9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665" y="645697"/>
            <a:ext cx="16598104" cy="995428"/>
            <a:chOff x="0" y="0"/>
            <a:chExt cx="4371517" cy="2621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1517" cy="262170"/>
            </a:xfrm>
            <a:custGeom>
              <a:avLst/>
              <a:gdLst/>
              <a:ahLst/>
              <a:cxnLst/>
              <a:rect l="l" t="t" r="r" b="b"/>
              <a:pathLst>
                <a:path w="4371517" h="262170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651837" y="289333"/>
            <a:ext cx="12112509" cy="8707633"/>
          </a:xfrm>
          <a:custGeom>
            <a:avLst/>
            <a:gdLst/>
            <a:ahLst/>
            <a:cxnLst/>
            <a:rect l="l" t="t" r="r" b="b"/>
            <a:pathLst>
              <a:path w="12112509" h="8707633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01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1171305" y="879197"/>
            <a:ext cx="528429" cy="528429"/>
          </a:xfrm>
          <a:custGeom>
            <a:avLst/>
            <a:gdLst/>
            <a:ahLst/>
            <a:cxnLst/>
            <a:rect l="l" t="t" r="r" b="b"/>
            <a:pathLst>
              <a:path w="528429" h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3266115" y="7505329"/>
            <a:ext cx="5425471" cy="2284409"/>
          </a:xfrm>
          <a:custGeom>
            <a:avLst/>
            <a:gdLst/>
            <a:ahLst/>
            <a:cxnLst/>
            <a:rect l="l" t="t" r="r" b="b"/>
            <a:pathLst>
              <a:path w="5425471" h="2284409">
                <a:moveTo>
                  <a:pt x="0" y="0"/>
                </a:moveTo>
                <a:lnTo>
                  <a:pt x="5425471" y="0"/>
                </a:lnTo>
                <a:lnTo>
                  <a:pt x="5425471" y="2284409"/>
                </a:lnTo>
                <a:lnTo>
                  <a:pt x="0" y="22844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928665" y="2423088"/>
            <a:ext cx="16835681" cy="4554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70"/>
              </a:lnSpc>
            </a:pPr>
            <a:r>
              <a:rPr lang="en-US" sz="10609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DATA-DRIVEN REVOLUTION </a:t>
            </a:r>
          </a:p>
          <a:p>
            <a:pPr algn="l">
              <a:lnSpc>
                <a:spcPts val="11670"/>
              </a:lnSpc>
            </a:pPr>
            <a:r>
              <a:rPr lang="en-US" sz="10609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IN SOCCER</a:t>
            </a:r>
          </a:p>
        </p:txBody>
      </p:sp>
      <p:sp>
        <p:nvSpPr>
          <p:cNvPr id="9" name="Freeform 9"/>
          <p:cNvSpPr/>
          <p:nvPr/>
        </p:nvSpPr>
        <p:spPr>
          <a:xfrm>
            <a:off x="11107849" y="2656174"/>
            <a:ext cx="3351341" cy="3154203"/>
          </a:xfrm>
          <a:custGeom>
            <a:avLst/>
            <a:gdLst/>
            <a:ahLst/>
            <a:cxnLst/>
            <a:rect l="l" t="t" r="r" b="b"/>
            <a:pathLst>
              <a:path w="3351341" h="3154203">
                <a:moveTo>
                  <a:pt x="0" y="0"/>
                </a:moveTo>
                <a:lnTo>
                  <a:pt x="3351341" y="0"/>
                </a:lnTo>
                <a:lnTo>
                  <a:pt x="3351341" y="3154203"/>
                </a:lnTo>
                <a:lnTo>
                  <a:pt x="0" y="31542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896669" y="882426"/>
            <a:ext cx="375516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Toronto Football Club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8665" y="7419604"/>
            <a:ext cx="7762921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Present by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7116894" y="-3268486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rot="7410612">
            <a:off x="15236894" y="3514366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2619112" y="1622456"/>
            <a:ext cx="11943663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</a:rPr>
              <a:t>PREDICTIVE MAINTENANCE</a:t>
            </a:r>
          </a:p>
        </p:txBody>
      </p:sp>
      <p:sp>
        <p:nvSpPr>
          <p:cNvPr id="16" name="Freeform 16"/>
          <p:cNvSpPr/>
          <p:nvPr/>
        </p:nvSpPr>
        <p:spPr>
          <a:xfrm>
            <a:off x="16608890" y="703495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1028700" y="703495"/>
            <a:ext cx="15338748" cy="650410"/>
            <a:chOff x="0" y="0"/>
            <a:chExt cx="4039835" cy="17130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039835" cy="171301"/>
            </a:xfrm>
            <a:custGeom>
              <a:avLst/>
              <a:gdLst/>
              <a:ahLst/>
              <a:cxnLst/>
              <a:rect l="l" t="t" r="r" b="b"/>
              <a:pathLst>
                <a:path w="4039835" h="171301">
                  <a:moveTo>
                    <a:pt x="30284" y="0"/>
                  </a:moveTo>
                  <a:lnTo>
                    <a:pt x="4009551" y="0"/>
                  </a:lnTo>
                  <a:cubicBezTo>
                    <a:pt x="4026276" y="0"/>
                    <a:pt x="4039835" y="13559"/>
                    <a:pt x="4039835" y="30284"/>
                  </a:cubicBezTo>
                  <a:lnTo>
                    <a:pt x="4039835" y="141018"/>
                  </a:lnTo>
                  <a:cubicBezTo>
                    <a:pt x="4039835" y="157743"/>
                    <a:pt x="4026276" y="171301"/>
                    <a:pt x="4009551" y="171301"/>
                  </a:cubicBezTo>
                  <a:lnTo>
                    <a:pt x="30284" y="171301"/>
                  </a:lnTo>
                  <a:cubicBezTo>
                    <a:pt x="13559" y="171301"/>
                    <a:pt x="0" y="157743"/>
                    <a:pt x="0" y="141018"/>
                  </a:cubicBezTo>
                  <a:lnTo>
                    <a:pt x="0" y="30284"/>
                  </a:lnTo>
                  <a:cubicBezTo>
                    <a:pt x="0" y="13559"/>
                    <a:pt x="13559" y="0"/>
                    <a:pt x="302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039835" cy="209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0" y="9413400"/>
            <a:ext cx="3279383" cy="873600"/>
          </a:xfrm>
          <a:custGeom>
            <a:avLst/>
            <a:gdLst/>
            <a:ahLst/>
            <a:cxnLst/>
            <a:rect l="l" t="t" r="r" b="b"/>
            <a:pathLst>
              <a:path w="3279383" h="873600">
                <a:moveTo>
                  <a:pt x="0" y="0"/>
                </a:moveTo>
                <a:lnTo>
                  <a:pt x="3279383" y="0"/>
                </a:lnTo>
                <a:lnTo>
                  <a:pt x="3279383" y="873600"/>
                </a:lnTo>
                <a:lnTo>
                  <a:pt x="0" y="873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9028" b="-29028"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22" name="Picture 21" descr="A close-up of a graph&#10;&#10;Description automatically generated">
            <a:extLst>
              <a:ext uri="{FF2B5EF4-FFF2-40B4-BE49-F238E27FC236}">
                <a16:creationId xmlns:a16="http://schemas.microsoft.com/office/drawing/2014/main" id="{19A20103-DD00-BC9D-0D0D-C79A7C0295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7945" y="2575148"/>
            <a:ext cx="11967883" cy="665958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39E048-785D-3E84-E4CA-D64E73D525F0}"/>
              </a:ext>
            </a:extLst>
          </p:cNvPr>
          <p:cNvGrpSpPr/>
          <p:nvPr/>
        </p:nvGrpSpPr>
        <p:grpSpPr>
          <a:xfrm>
            <a:off x="3494400" y="9415230"/>
            <a:ext cx="5206992" cy="691605"/>
            <a:chOff x="10031802" y="7347315"/>
            <a:chExt cx="1797246" cy="259246"/>
          </a:xfrm>
        </p:grpSpPr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CE4873EE-C30E-4EA6-1144-9FC420FBAE3F}"/>
                </a:ext>
              </a:extLst>
            </p:cNvPr>
            <p:cNvSpPr/>
            <p:nvPr/>
          </p:nvSpPr>
          <p:spPr>
            <a:xfrm>
              <a:off x="10031803" y="7385416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FFD944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8" name="TextBox 12">
              <a:extLst>
                <a:ext uri="{FF2B5EF4-FFF2-40B4-BE49-F238E27FC236}">
                  <a16:creationId xmlns:a16="http://schemas.microsoft.com/office/drawing/2014/main" id="{BA1FC9DD-BEB6-4842-FA21-ACAB5E21C618}"/>
                </a:ext>
              </a:extLst>
            </p:cNvPr>
            <p:cNvSpPr txBox="1"/>
            <p:nvPr/>
          </p:nvSpPr>
          <p:spPr>
            <a:xfrm>
              <a:off x="10031802" y="7347315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799"/>
                </a:lnSpc>
              </a:pPr>
              <a:r>
                <a:rPr lang="en-US" sz="195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98% Logistic regression model accuracy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C570BF0-B36F-49BF-4E49-60CD539C5CC2}"/>
              </a:ext>
            </a:extLst>
          </p:cNvPr>
          <p:cNvGrpSpPr/>
          <p:nvPr/>
        </p:nvGrpSpPr>
        <p:grpSpPr>
          <a:xfrm>
            <a:off x="9655449" y="9413507"/>
            <a:ext cx="4830633" cy="691602"/>
            <a:chOff x="10031803" y="6314092"/>
            <a:chExt cx="1797245" cy="259245"/>
          </a:xfrm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B56EC550-9FB1-49AD-D14F-8AF9F2DE262E}"/>
                </a:ext>
              </a:extLst>
            </p:cNvPr>
            <p:cNvSpPr/>
            <p:nvPr/>
          </p:nvSpPr>
          <p:spPr>
            <a:xfrm>
              <a:off x="10031803" y="6352192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AD9D8AE0-55CB-C0D8-5CBA-40EC9BE5F882}"/>
                </a:ext>
              </a:extLst>
            </p:cNvPr>
            <p:cNvSpPr txBox="1"/>
            <p:nvPr/>
          </p:nvSpPr>
          <p:spPr>
            <a:xfrm>
              <a:off x="10031803" y="6314092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799"/>
                </a:lnSpc>
              </a:pPr>
              <a:r>
                <a:rPr lang="en-US" sz="1950">
                  <a:solidFill>
                    <a:srgbClr val="E5E1DA"/>
                  </a:solidFill>
                  <a:latin typeface="Lato"/>
                  <a:ea typeface="Lato"/>
                  <a:cs typeface="Lato"/>
                </a:rPr>
                <a:t>AI generated Synthethic data</a:t>
              </a:r>
              <a:endParaRPr lang="en-US" sz="19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0817513" y="-3911527"/>
            <a:ext cx="7470487" cy="5397427"/>
          </a:xfrm>
          <a:custGeom>
            <a:avLst/>
            <a:gdLst/>
            <a:ahLst/>
            <a:cxnLst/>
            <a:rect l="l" t="t" r="r" b="b"/>
            <a:pathLst>
              <a:path w="7470487" h="5397427">
                <a:moveTo>
                  <a:pt x="0" y="0"/>
                </a:moveTo>
                <a:lnTo>
                  <a:pt x="7470487" y="0"/>
                </a:lnTo>
                <a:lnTo>
                  <a:pt x="7470487" y="5397427"/>
                </a:lnTo>
                <a:lnTo>
                  <a:pt x="0" y="53974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rot="-10800000">
            <a:off x="-8131585" y="653219"/>
            <a:ext cx="13745171" cy="10034901"/>
          </a:xfrm>
          <a:custGeom>
            <a:avLst/>
            <a:gdLst/>
            <a:ahLst/>
            <a:cxnLst/>
            <a:rect l="l" t="t" r="r" b="b"/>
            <a:pathLst>
              <a:path w="13745171" h="10034901">
                <a:moveTo>
                  <a:pt x="0" y="0"/>
                </a:moveTo>
                <a:lnTo>
                  <a:pt x="13745171" y="0"/>
                </a:lnTo>
                <a:lnTo>
                  <a:pt x="13745171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3" r="-523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5406216" y="2008129"/>
            <a:ext cx="12300750" cy="831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buFont typeface="Wingdings" panose="05000000000000000000" pitchFamily="2" charset="2"/>
              <a:buChar char="ü"/>
            </a:pPr>
            <a:r>
              <a:rPr lang="en-US" sz="4411" b="1">
                <a:solidFill>
                  <a:srgbClr val="FFD944"/>
                </a:solidFill>
                <a:latin typeface="Lato Bold"/>
                <a:ea typeface="Lato Bold"/>
                <a:cs typeface="Lato Bold"/>
              </a:rPr>
              <a:t>Transforming Fan Engagement</a:t>
            </a:r>
            <a:r>
              <a:rPr lang="en-US" sz="2800" b="1">
                <a:solidFill>
                  <a:schemeClr val="bg1"/>
                </a:solidFill>
                <a:latin typeface="Lato"/>
                <a:ea typeface="Lato"/>
                <a:cs typeface="Lato"/>
              </a:rPr>
              <a:t> </a:t>
            </a:r>
          </a:p>
          <a:p>
            <a:pPr lvl="1"/>
            <a:r>
              <a:rPr lang="en-US" sz="2800" b="1">
                <a:solidFill>
                  <a:schemeClr val="bg1"/>
                </a:solidFill>
                <a:latin typeface="Lato"/>
                <a:ea typeface="Lato"/>
                <a:cs typeface="Lato"/>
              </a:rPr>
              <a:t>Cooper Incorporated </a:t>
            </a:r>
            <a:r>
              <a:rPr lang="en-US" sz="2800" b="1" i="1">
                <a:solidFill>
                  <a:schemeClr val="bg1"/>
                </a:solidFill>
                <a:latin typeface="Lato"/>
                <a:ea typeface="Lato"/>
                <a:cs typeface="Lato"/>
              </a:rPr>
              <a:t>utilized tools like </a:t>
            </a:r>
            <a:r>
              <a:rPr lang="en-US" sz="3200" b="1" i="1">
                <a:solidFill>
                  <a:srgbClr val="FF0000"/>
                </a:solidFill>
                <a:latin typeface="Lato"/>
                <a:ea typeface="Lato"/>
                <a:cs typeface="Lato"/>
              </a:rPr>
              <a:t>Sprout Social</a:t>
            </a:r>
            <a:r>
              <a:rPr lang="en-US" sz="3200" b="1">
                <a:solidFill>
                  <a:srgbClr val="FF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800" b="1">
                <a:solidFill>
                  <a:schemeClr val="bg1"/>
                </a:solidFill>
                <a:latin typeface="Lato"/>
                <a:ea typeface="Lato"/>
                <a:cs typeface="Lato"/>
              </a:rPr>
              <a:t>and a</a:t>
            </a:r>
            <a:r>
              <a:rPr lang="en-US" sz="2800" b="1" i="1">
                <a:solidFill>
                  <a:srgbClr val="FF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3200" b="1" i="1">
                <a:solidFill>
                  <a:srgbClr val="FF0000"/>
                </a:solidFill>
                <a:latin typeface="Lato"/>
                <a:ea typeface="Lato"/>
                <a:cs typeface="Lato"/>
              </a:rPr>
              <a:t>weather-attendance algorithm </a:t>
            </a:r>
            <a:r>
              <a:rPr lang="en-US" sz="2800" b="1">
                <a:solidFill>
                  <a:schemeClr val="bg1"/>
                </a:solidFill>
                <a:latin typeface="Lato"/>
                <a:ea typeface="Lato"/>
                <a:cs typeface="Lato"/>
              </a:rPr>
              <a:t>to enhance fan loyalty through </a:t>
            </a:r>
            <a:r>
              <a:rPr lang="en-US" sz="3200" b="1" i="1">
                <a:solidFill>
                  <a:srgbClr val="FF0000"/>
                </a:solidFill>
                <a:latin typeface="Lato"/>
                <a:ea typeface="Lato"/>
                <a:cs typeface="Lato"/>
              </a:rPr>
              <a:t>personalized interactions </a:t>
            </a:r>
            <a:r>
              <a:rPr lang="en-US" sz="2800" b="1">
                <a:solidFill>
                  <a:schemeClr val="bg1"/>
                </a:solidFill>
                <a:latin typeface="Lato"/>
                <a:ea typeface="Lato"/>
                <a:cs typeface="Lato"/>
              </a:rPr>
              <a:t>and </a:t>
            </a:r>
            <a:r>
              <a:rPr lang="en-US" sz="3200" b="1" i="1">
                <a:solidFill>
                  <a:srgbClr val="FF0000"/>
                </a:solidFill>
                <a:latin typeface="Lato"/>
                <a:ea typeface="Lato"/>
                <a:cs typeface="Lato"/>
              </a:rPr>
              <a:t>weather-responsive strategies</a:t>
            </a:r>
            <a:r>
              <a:rPr lang="en-US" sz="2800" b="1">
                <a:solidFill>
                  <a:schemeClr val="bg1"/>
                </a:solidFill>
                <a:latin typeface="Lato"/>
                <a:ea typeface="Lato"/>
                <a:cs typeface="Lato"/>
              </a:rPr>
              <a:t>, ensuring </a:t>
            </a:r>
            <a:r>
              <a:rPr lang="en-US" sz="3200" b="1">
                <a:solidFill>
                  <a:srgbClr val="FFD944"/>
                </a:solidFill>
                <a:latin typeface="Lato Bold"/>
                <a:ea typeface="Lato Bold"/>
                <a:cs typeface="Lato Bold"/>
              </a:rPr>
              <a:t>consistent turnout </a:t>
            </a:r>
            <a:r>
              <a:rPr lang="en-US" sz="2800" b="1">
                <a:solidFill>
                  <a:schemeClr val="bg1"/>
                </a:solidFill>
                <a:latin typeface="Lato"/>
                <a:ea typeface="Lato"/>
                <a:cs typeface="Lato"/>
              </a:rPr>
              <a:t>and </a:t>
            </a:r>
            <a:r>
              <a:rPr lang="en-US" sz="3200" b="1">
                <a:solidFill>
                  <a:srgbClr val="FFD944"/>
                </a:solidFill>
                <a:latin typeface="Lato Bold"/>
                <a:ea typeface="Lato Bold"/>
                <a:cs typeface="Lato Bold"/>
              </a:rPr>
              <a:t>deeper connections</a:t>
            </a:r>
            <a:r>
              <a:rPr lang="en-US" sz="2800" b="1">
                <a:solidFill>
                  <a:schemeClr val="bg1"/>
                </a:solidFill>
                <a:latin typeface="Lato"/>
                <a:ea typeface="Lato"/>
                <a:cs typeface="Lato"/>
              </a:rPr>
              <a:t>.</a:t>
            </a:r>
            <a:br>
              <a:rPr lang="en-US" sz="2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sz="2800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US" sz="4411" b="1">
                <a:solidFill>
                  <a:srgbClr val="FFD944"/>
                </a:solidFill>
                <a:latin typeface="Lato Bold"/>
                <a:ea typeface="Lato Bold"/>
                <a:cs typeface="Lato Bold"/>
              </a:rPr>
              <a:t>Driving On-Field Excellence</a:t>
            </a:r>
            <a:endParaRPr lang="en-US" sz="2800" b="1">
              <a:solidFill>
                <a:schemeClr val="bg1"/>
              </a:solidFill>
              <a:latin typeface="Lato"/>
              <a:ea typeface="Lato"/>
              <a:cs typeface="Lato"/>
            </a:endParaRPr>
          </a:p>
          <a:p>
            <a:r>
              <a:rPr lang="en-US" sz="2800" b="1">
                <a:solidFill>
                  <a:schemeClr val="bg1"/>
                </a:solidFill>
                <a:latin typeface="Lato"/>
                <a:ea typeface="Lato"/>
                <a:cs typeface="Lato"/>
              </a:rPr>
              <a:t>AI-powered insights and </a:t>
            </a:r>
            <a:r>
              <a:rPr lang="en-US" sz="2800" b="1">
                <a:solidFill>
                  <a:srgbClr val="FF0000"/>
                </a:solidFill>
                <a:latin typeface="Lato"/>
                <a:ea typeface="Lato"/>
                <a:cs typeface="Lato"/>
              </a:rPr>
              <a:t>clean data pipelines optimized player selection and tactics</a:t>
            </a:r>
            <a:r>
              <a:rPr lang="en-US" sz="2800" b="1">
                <a:solidFill>
                  <a:schemeClr val="bg1"/>
                </a:solidFill>
                <a:latin typeface="Lato"/>
                <a:ea typeface="Lato"/>
                <a:cs typeface="Lato"/>
              </a:rPr>
              <a:t>, giving Toronto FC a strategic </a:t>
            </a:r>
            <a:r>
              <a:rPr lang="en-US" sz="2800" b="1" i="1">
                <a:solidFill>
                  <a:srgbClr val="FF0000"/>
                </a:solidFill>
                <a:latin typeface="Lato"/>
                <a:ea typeface="Lato"/>
                <a:cs typeface="Lato"/>
              </a:rPr>
              <a:t>edge while streamlining operations</a:t>
            </a:r>
            <a:r>
              <a:rPr lang="en-US" sz="2800" b="1">
                <a:solidFill>
                  <a:schemeClr val="bg1"/>
                </a:solidFill>
                <a:latin typeface="Lato"/>
                <a:ea typeface="Lato"/>
                <a:cs typeface="Lato"/>
              </a:rPr>
              <a:t> with </a:t>
            </a:r>
            <a:r>
              <a:rPr lang="en-US" sz="2800" b="1" i="1">
                <a:solidFill>
                  <a:srgbClr val="FF0000"/>
                </a:solidFill>
                <a:latin typeface="Lato"/>
                <a:ea typeface="Lato"/>
                <a:cs typeface="Lato"/>
              </a:rPr>
              <a:t>AWS S3 for predictive maintenance and efficient management.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endParaRPr lang="en-US" sz="2800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US" sz="4411" b="1">
                <a:solidFill>
                  <a:srgbClr val="FFD944"/>
                </a:solidFill>
                <a:latin typeface="Lato Bold"/>
                <a:ea typeface="Lato Bold"/>
                <a:cs typeface="Lato Bold"/>
              </a:rPr>
              <a:t>Future-Ready Innovation</a:t>
            </a:r>
            <a:r>
              <a:rPr lang="en-US" sz="2800" b="1">
                <a:solidFill>
                  <a:schemeClr val="bg1"/>
                </a:solidFill>
                <a:latin typeface="Lato"/>
                <a:ea typeface="Lato"/>
                <a:cs typeface="Lato"/>
              </a:rPr>
              <a:t>: By integrating scalable tools like Tableau and AWS, </a:t>
            </a:r>
            <a:r>
              <a:rPr lang="en-US" sz="2800" b="1" i="1">
                <a:solidFill>
                  <a:srgbClr val="FF0000"/>
                </a:solidFill>
                <a:latin typeface="Lato"/>
                <a:ea typeface="Lato"/>
                <a:cs typeface="Lato"/>
              </a:rPr>
              <a:t>we provided Toronto FC with adaptable</a:t>
            </a:r>
            <a:r>
              <a:rPr lang="en-US" sz="2800" b="1">
                <a:solidFill>
                  <a:schemeClr val="bg1"/>
                </a:solidFill>
                <a:latin typeface="Lato"/>
                <a:ea typeface="Lato"/>
                <a:cs typeface="Lato"/>
              </a:rPr>
              <a:t>, data-driven solutions </a:t>
            </a:r>
            <a:r>
              <a:rPr lang="en-US" sz="2800" b="1" i="1">
                <a:solidFill>
                  <a:srgbClr val="FF0000"/>
                </a:solidFill>
                <a:latin typeface="Lato"/>
                <a:ea typeface="Lato"/>
                <a:cs typeface="Lato"/>
              </a:rPr>
              <a:t>to lead in sports analytics and sustain long-term success.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endParaRPr lang="en-US" sz="2800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ü"/>
            </a:pPr>
            <a:endParaRPr lang="en-US" sz="2800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ü"/>
            </a:pPr>
            <a:endParaRPr lang="en-US" sz="280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3688162" y="1022113"/>
            <a:ext cx="16362578" cy="10287000"/>
          </a:xfrm>
          <a:custGeom>
            <a:avLst/>
            <a:gdLst/>
            <a:ahLst/>
            <a:cxnLst/>
            <a:rect l="l" t="t" r="r" b="b"/>
            <a:pathLst>
              <a:path w="19509189" h="10287000">
                <a:moveTo>
                  <a:pt x="0" y="0"/>
                </a:moveTo>
                <a:lnTo>
                  <a:pt x="19509189" y="0"/>
                </a:lnTo>
                <a:lnTo>
                  <a:pt x="1950918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3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625156" y="206076"/>
            <a:ext cx="7503581" cy="1092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69"/>
              </a:lnSpc>
              <a:spcBef>
                <a:spcPct val="0"/>
              </a:spcBef>
            </a:pPr>
            <a:r>
              <a:rPr lang="en-US" sz="765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IN A NUTSHELL</a:t>
            </a:r>
            <a:endParaRPr lang="en-US" sz="7650" b="1">
              <a:solidFill>
                <a:srgbClr val="FBF9F1"/>
              </a:solidFill>
              <a:latin typeface="Poppins Bold"/>
              <a:ea typeface="Poppins Bold"/>
              <a:cs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1815059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00837" flipH="1">
            <a:off x="12437358" y="-3514589"/>
            <a:ext cx="8310061" cy="8781453"/>
          </a:xfrm>
          <a:custGeom>
            <a:avLst/>
            <a:gdLst/>
            <a:ahLst/>
            <a:cxnLst/>
            <a:rect l="l" t="t" r="r" b="b"/>
            <a:pathLst>
              <a:path w="8310061" h="8781453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r="-381" b="-186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5793532" y="-627407"/>
            <a:ext cx="11167466" cy="1732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5400" b="1">
                <a:solidFill>
                  <a:srgbClr val="FBF9F1"/>
                </a:solidFill>
                <a:latin typeface="Poppins Bold"/>
                <a:ea typeface="Poppins Bold"/>
                <a:cs typeface="Poppins Bold"/>
              </a:rPr>
              <a:t>REFERENCE</a:t>
            </a:r>
          </a:p>
        </p:txBody>
      </p:sp>
      <p:sp>
        <p:nvSpPr>
          <p:cNvPr id="5" name="Freeform 5"/>
          <p:cNvSpPr/>
          <p:nvPr/>
        </p:nvSpPr>
        <p:spPr>
          <a:xfrm>
            <a:off x="14896680" y="8925009"/>
            <a:ext cx="3391320" cy="1345057"/>
          </a:xfrm>
          <a:custGeom>
            <a:avLst/>
            <a:gdLst/>
            <a:ahLst/>
            <a:cxnLst/>
            <a:rect l="l" t="t" r="r" b="b"/>
            <a:pathLst>
              <a:path w="5981549" h="2518547">
                <a:moveTo>
                  <a:pt x="0" y="0"/>
                </a:moveTo>
                <a:lnTo>
                  <a:pt x="5981549" y="0"/>
                </a:lnTo>
                <a:lnTo>
                  <a:pt x="5981549" y="2518547"/>
                </a:lnTo>
                <a:lnTo>
                  <a:pt x="0" y="2518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84C04EC2-184E-F436-6A7F-24355085711B}"/>
              </a:ext>
            </a:extLst>
          </p:cNvPr>
          <p:cNvSpPr/>
          <p:nvPr/>
        </p:nvSpPr>
        <p:spPr>
          <a:xfrm rot="10800000">
            <a:off x="-157167" y="8228916"/>
            <a:ext cx="6794137" cy="6672354"/>
          </a:xfrm>
          <a:custGeom>
            <a:avLst/>
            <a:gdLst/>
            <a:ahLst/>
            <a:cxnLst/>
            <a:rect l="l" t="t" r="r" b="b"/>
            <a:pathLst>
              <a:path w="13745171" h="10034901">
                <a:moveTo>
                  <a:pt x="0" y="0"/>
                </a:moveTo>
                <a:lnTo>
                  <a:pt x="13745171" y="0"/>
                </a:lnTo>
                <a:lnTo>
                  <a:pt x="13745171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3" r="-523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D973D-2EB8-4958-AC4C-41632648C274}"/>
              </a:ext>
            </a:extLst>
          </p:cNvPr>
          <p:cNvSpPr txBox="1"/>
          <p:nvPr/>
        </p:nvSpPr>
        <p:spPr>
          <a:xfrm>
            <a:off x="886619" y="1719088"/>
            <a:ext cx="8004736" cy="65556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accent6">
                    <a:lumMod val="20000"/>
                    <a:lumOff val="80000"/>
                  </a:schemeClr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https://www.mlssoccer.com</a:t>
            </a:r>
            <a:endParaRPr lang="en-US" sz="2800">
              <a:solidFill>
                <a:schemeClr val="accent6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accent6">
                    <a:lumMod val="20000"/>
                    <a:lumOff val="80000"/>
                  </a:schemeClr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https://fbref.com</a:t>
            </a:r>
            <a:endParaRPr lang="en-US" sz="2800">
              <a:solidFill>
                <a:schemeClr val="accent6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accent6">
                    <a:lumMod val="20000"/>
                    <a:lumOff val="80000"/>
                  </a:schemeClr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https://www.whoscored.com</a:t>
            </a:r>
            <a:endParaRPr lang="en-US" sz="2800">
              <a:solidFill>
                <a:schemeClr val="accent6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accent6">
                    <a:lumMod val="20000"/>
                    <a:lumOff val="80000"/>
                  </a:schemeClr>
                </a:solidFill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https://www.transfermarkt.com</a:t>
            </a:r>
            <a:endParaRPr lang="en-US" sz="2800">
              <a:solidFill>
                <a:schemeClr val="accent6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accent6">
                    <a:lumMod val="20000"/>
                    <a:lumOff val="80000"/>
                  </a:schemeClr>
                </a:solidFill>
                <a:ea typeface="+mn-lt"/>
                <a:cs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https://www.sofascore.com</a:t>
            </a:r>
            <a:endParaRPr lang="en-US" sz="2800">
              <a:solidFill>
                <a:schemeClr val="accent6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accent6">
                    <a:lumMod val="20000"/>
                    <a:lumOff val="80000"/>
                  </a:schemeClr>
                </a:solidFill>
                <a:ea typeface="+mn-lt"/>
                <a:cs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https://understat.com</a:t>
            </a:r>
            <a:endParaRPr lang="en-US" sz="2800">
              <a:solidFill>
                <a:schemeClr val="accent6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accent6">
                    <a:lumMod val="20000"/>
                    <a:lumOff val="80000"/>
                  </a:schemeClr>
                </a:solidFill>
                <a:ea typeface="+mn-lt"/>
                <a:cs typeface="+mn-l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https://www.statbunker.com</a:t>
            </a:r>
            <a:endParaRPr lang="en-US" sz="2800">
              <a:solidFill>
                <a:schemeClr val="accent6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accent6">
                    <a:lumMod val="20000"/>
                    <a:lumOff val="80000"/>
                  </a:schemeClr>
                </a:solidFill>
                <a:ea typeface="+mn-lt"/>
                <a:cs typeface="+mn-l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https://footystats.org</a:t>
            </a:r>
            <a:endParaRPr lang="en-US" sz="2800">
              <a:solidFill>
                <a:schemeClr val="accent6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accent6">
                    <a:lumMod val="20000"/>
                    <a:lumOff val="80000"/>
                  </a:schemeClr>
                </a:solidFill>
                <a:ea typeface="+mn-lt"/>
                <a:cs typeface="+mn-l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https://www.soccerstats.com</a:t>
            </a:r>
            <a:endParaRPr lang="en-US" sz="2800">
              <a:solidFill>
                <a:schemeClr val="accent6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accent6">
                    <a:lumMod val="20000"/>
                    <a:lumOff val="80000"/>
                  </a:schemeClr>
                </a:solidFill>
                <a:ea typeface="+mn-lt"/>
                <a:cs typeface="+mn-l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https://totalfootballanalysis.com</a:t>
            </a:r>
            <a:endParaRPr lang="en-US" sz="2800">
              <a:solidFill>
                <a:schemeClr val="accent6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accent6">
                    <a:lumMod val="20000"/>
                    <a:lumOff val="80000"/>
                  </a:schemeClr>
                </a:solidFill>
                <a:ea typeface="+mn-lt"/>
                <a:cs typeface="+mn-lt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https://www.theanalyst.com</a:t>
            </a:r>
            <a:endParaRPr lang="en-US" sz="2800">
              <a:solidFill>
                <a:schemeClr val="accent6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accent6">
                    <a:lumMod val="20000"/>
                    <a:lumOff val="80000"/>
                  </a:schemeClr>
                </a:solidFill>
                <a:ea typeface="+mn-lt"/>
                <a:cs typeface="+mn-l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https://www.statsperform.com</a:t>
            </a:r>
            <a:endParaRPr lang="en-US" sz="2800">
              <a:solidFill>
                <a:schemeClr val="accent6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accent6">
                    <a:lumMod val="20000"/>
                    <a:lumOff val="80000"/>
                  </a:schemeClr>
                </a:solidFill>
                <a:ea typeface="+mn-lt"/>
                <a:cs typeface="+mn-lt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</a:t>
            </a:r>
            <a:endParaRPr lang="en-US" sz="2800">
              <a:solidFill>
                <a:schemeClr val="accent6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accent6">
                    <a:lumMod val="20000"/>
                    <a:lumOff val="80000"/>
                  </a:schemeClr>
                </a:solidFill>
                <a:ea typeface="+mn-lt"/>
                <a:cs typeface="+mn-lt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https://www.goal.com</a:t>
            </a:r>
            <a:endParaRPr lang="en-US" sz="2800">
              <a:solidFill>
                <a:schemeClr val="accent6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endParaRPr lang="en-US" sz="2800">
              <a:solidFill>
                <a:schemeClr val="accent6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F0600-A851-00B2-D036-49B01B6CB7B7}"/>
              </a:ext>
            </a:extLst>
          </p:cNvPr>
          <p:cNvSpPr txBox="1"/>
          <p:nvPr/>
        </p:nvSpPr>
        <p:spPr>
          <a:xfrm>
            <a:off x="6872244" y="2827936"/>
            <a:ext cx="5420700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accent6">
                    <a:lumMod val="20000"/>
                    <a:lumOff val="80000"/>
                  </a:schemeClr>
                </a:solidFill>
                <a:ea typeface="+mn-lt"/>
                <a:cs typeface="+mn-lt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https://spacy.io</a:t>
            </a:r>
            <a:endParaRPr lang="en-US">
              <a:solidFill>
                <a:schemeClr val="accent6">
                  <a:lumMod val="20000"/>
                  <a:lumOff val="80000"/>
                </a:schemeClr>
              </a:solidFill>
              <a:ea typeface="Calibri"/>
              <a:cs typeface="Calibri"/>
              <a:hlinkClick r:id="rId1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accent6">
                    <a:lumMod val="20000"/>
                    <a:lumOff val="80000"/>
                  </a:schemeClr>
                </a:solidFill>
                <a:ea typeface="+mn-lt"/>
                <a:cs typeface="+mn-lt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https://kafka.apache.org</a:t>
            </a:r>
            <a:endParaRPr lang="en-US">
              <a:solidFill>
                <a:schemeClr val="accent6">
                  <a:lumMod val="20000"/>
                  <a:lumOff val="80000"/>
                </a:schemeClr>
              </a:solidFill>
              <a:ea typeface="Calibri"/>
              <a:cs typeface="Calibri"/>
              <a:hlinkClick r:id="rId2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accent6">
                    <a:lumMod val="20000"/>
                    <a:lumOff val="80000"/>
                  </a:schemeClr>
                </a:solidFill>
                <a:ea typeface="+mn-lt"/>
                <a:cs typeface="+mn-lt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https://faker.readthedocs.io</a:t>
            </a:r>
            <a:endParaRPr lang="en-US">
              <a:solidFill>
                <a:schemeClr val="accent6">
                  <a:lumMod val="20000"/>
                  <a:lumOff val="80000"/>
                </a:schemeClr>
              </a:solidFill>
              <a:ea typeface="Calibri"/>
              <a:cs typeface="Calibri"/>
              <a:hlinkClick r:id="rId2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accent6">
                    <a:lumMod val="20000"/>
                    <a:lumOff val="80000"/>
                  </a:schemeClr>
                </a:solidFill>
                <a:ea typeface="+mn-lt"/>
                <a:cs typeface="+mn-lt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https://flask.palletsprojects.com</a:t>
            </a:r>
            <a:endParaRPr lang="en-US">
              <a:solidFill>
                <a:schemeClr val="accent6">
                  <a:lumMod val="20000"/>
                  <a:lumOff val="80000"/>
                </a:schemeClr>
              </a:solidFill>
              <a:ea typeface="Calibri"/>
              <a:cs typeface="Calibri"/>
              <a:hlinkClick r:id="rId2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accent6">
                    <a:lumMod val="20000"/>
                    <a:lumOff val="80000"/>
                  </a:schemeClr>
                </a:solidFill>
                <a:ea typeface="+mn-lt"/>
                <a:cs typeface="+mn-lt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https://www.jira.com</a:t>
            </a:r>
            <a:endParaRPr lang="en-US">
              <a:solidFill>
                <a:schemeClr val="accent6">
                  <a:lumMod val="20000"/>
                  <a:lumOff val="80000"/>
                </a:schemeClr>
              </a:solidFill>
              <a:ea typeface="Calibri"/>
              <a:cs typeface="Calibri"/>
              <a:hlinkClick r:id="rId2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accent6">
                    <a:lumMod val="20000"/>
                    <a:lumOff val="80000"/>
                  </a:schemeClr>
                </a:solidFill>
                <a:ea typeface="+mn-lt"/>
                <a:cs typeface="+mn-lt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https://xgboost.ai</a:t>
            </a:r>
            <a:endParaRPr lang="en-US">
              <a:solidFill>
                <a:schemeClr val="accent6">
                  <a:lumMod val="20000"/>
                  <a:lumOff val="80000"/>
                </a:schemeClr>
              </a:solidFill>
              <a:ea typeface="Calibri"/>
              <a:cs typeface="Calibri"/>
              <a:hlinkClick r:id="rId2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accent6">
                    <a:lumMod val="20000"/>
                    <a:lumOff val="80000"/>
                  </a:schemeClr>
                </a:solidFill>
                <a:ea typeface="+mn-lt"/>
                <a:cs typeface="+mn-lt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https://opencv.org</a:t>
            </a:r>
            <a:endParaRPr lang="en-US">
              <a:solidFill>
                <a:schemeClr val="accent6">
                  <a:lumMod val="20000"/>
                  <a:lumOff val="80000"/>
                </a:schemeClr>
              </a:solidFill>
              <a:ea typeface="Calibri"/>
              <a:cs typeface="Calibri"/>
              <a:hlinkClick r:id="rId2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accent6">
                    <a:lumMod val="20000"/>
                    <a:lumOff val="80000"/>
                  </a:schemeClr>
                </a:solidFill>
                <a:ea typeface="+mn-lt"/>
                <a:cs typeface="+mn-lt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</a:t>
            </a:r>
            <a:endParaRPr lang="en-US">
              <a:solidFill>
                <a:schemeClr val="accent6">
                  <a:lumMod val="20000"/>
                  <a:lumOff val="80000"/>
                </a:schemeClr>
              </a:solidFill>
              <a:ea typeface="Calibri"/>
              <a:cs typeface="Calibri"/>
              <a:hlinkClick r:id="rId2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endParaRPr lang="en-US" sz="2800">
              <a:solidFill>
                <a:schemeClr val="accent6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7" name="Graphic 6" descr="A cat">
            <a:extLst>
              <a:ext uri="{FF2B5EF4-FFF2-40B4-BE49-F238E27FC236}">
                <a16:creationId xmlns:a16="http://schemas.microsoft.com/office/drawing/2014/main" id="{4ACE3CB7-A598-0139-1DF4-4BE88760C51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4740471" y="6207411"/>
            <a:ext cx="3349256" cy="337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73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00837" flipH="1">
            <a:off x="8982673" y="428119"/>
            <a:ext cx="8310061" cy="8781453"/>
          </a:xfrm>
          <a:custGeom>
            <a:avLst/>
            <a:gdLst/>
            <a:ahLst/>
            <a:cxnLst/>
            <a:rect l="l" t="t" r="r" b="b"/>
            <a:pathLst>
              <a:path w="8310061" h="8781453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r="-381" b="-186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03196" y="935532"/>
            <a:ext cx="11411477" cy="220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8665" y="3231873"/>
            <a:ext cx="11411477" cy="831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Q&amp;A</a:t>
            </a:r>
          </a:p>
        </p:txBody>
      </p:sp>
      <p:sp>
        <p:nvSpPr>
          <p:cNvPr id="5" name="Freeform 5"/>
          <p:cNvSpPr/>
          <p:nvPr/>
        </p:nvSpPr>
        <p:spPr>
          <a:xfrm>
            <a:off x="14896680" y="8925009"/>
            <a:ext cx="3391320" cy="1345057"/>
          </a:xfrm>
          <a:custGeom>
            <a:avLst/>
            <a:gdLst/>
            <a:ahLst/>
            <a:cxnLst/>
            <a:rect l="l" t="t" r="r" b="b"/>
            <a:pathLst>
              <a:path w="5981549" h="2518547">
                <a:moveTo>
                  <a:pt x="0" y="0"/>
                </a:moveTo>
                <a:lnTo>
                  <a:pt x="5981549" y="0"/>
                </a:lnTo>
                <a:lnTo>
                  <a:pt x="5981549" y="2518547"/>
                </a:lnTo>
                <a:lnTo>
                  <a:pt x="0" y="2518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852A2EA5-9BBA-484A-0A19-608B206474E6}"/>
              </a:ext>
            </a:extLst>
          </p:cNvPr>
          <p:cNvSpPr txBox="1"/>
          <p:nvPr/>
        </p:nvSpPr>
        <p:spPr>
          <a:xfrm>
            <a:off x="911747" y="7620645"/>
            <a:ext cx="3735409" cy="467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00"/>
              </a:lnSpc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 of Toronto FC records and statistics – Wikipedia</a:t>
            </a:r>
            <a:endParaRPr lang="en-US" sz="120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ts val="1900"/>
              </a:lnSpc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Toronto FC Website</a:t>
            </a:r>
            <a:endParaRPr lang="en-US" sz="120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dec Pro Bold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4E35FF6-33CD-9144-D44D-AB6EA66E09C1}"/>
              </a:ext>
            </a:extLst>
          </p:cNvPr>
          <p:cNvSpPr txBox="1"/>
          <p:nvPr/>
        </p:nvSpPr>
        <p:spPr>
          <a:xfrm>
            <a:off x="928665" y="7055127"/>
            <a:ext cx="4208284" cy="63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14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</a:p>
        </p:txBody>
      </p:sp>
      <p:pic>
        <p:nvPicPr>
          <p:cNvPr id="9" name="Picture 8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64DD138D-913B-534F-708B-909497DEA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109" y="5140840"/>
            <a:ext cx="4590607" cy="4590607"/>
          </a:xfrm>
          <a:prstGeom prst="rect">
            <a:avLst/>
          </a:prstGeom>
        </p:spPr>
      </p:pic>
      <p:sp>
        <p:nvSpPr>
          <p:cNvPr id="11" name="Freeform 3">
            <a:extLst>
              <a:ext uri="{FF2B5EF4-FFF2-40B4-BE49-F238E27FC236}">
                <a16:creationId xmlns:a16="http://schemas.microsoft.com/office/drawing/2014/main" id="{84C04EC2-184E-F436-6A7F-24355085711B}"/>
              </a:ext>
            </a:extLst>
          </p:cNvPr>
          <p:cNvSpPr/>
          <p:nvPr/>
        </p:nvSpPr>
        <p:spPr>
          <a:xfrm rot="10800000">
            <a:off x="-157167" y="8228916"/>
            <a:ext cx="6794137" cy="6672354"/>
          </a:xfrm>
          <a:custGeom>
            <a:avLst/>
            <a:gdLst/>
            <a:ahLst/>
            <a:cxnLst/>
            <a:rect l="l" t="t" r="r" b="b"/>
            <a:pathLst>
              <a:path w="13745171" h="10034901">
                <a:moveTo>
                  <a:pt x="0" y="0"/>
                </a:moveTo>
                <a:lnTo>
                  <a:pt x="13745171" y="0"/>
                </a:lnTo>
                <a:lnTo>
                  <a:pt x="13745171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23" r="-523"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13" name="Picture 12" descr="A black and white cat with a tentacle tail&#10;&#10;Description automatically generated">
            <a:extLst>
              <a:ext uri="{FF2B5EF4-FFF2-40B4-BE49-F238E27FC236}">
                <a16:creationId xmlns:a16="http://schemas.microsoft.com/office/drawing/2014/main" id="{56073722-D957-5AB8-57B4-78D35AFF5B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0774" y="3137381"/>
            <a:ext cx="1798453" cy="17926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-330737"/>
            <a:ext cx="16193127" cy="11822074"/>
          </a:xfrm>
          <a:custGeom>
            <a:avLst/>
            <a:gdLst/>
            <a:ahLst/>
            <a:cxnLst/>
            <a:rect l="l" t="t" r="r" b="b"/>
            <a:pathLst>
              <a:path w="16193127" h="11822074">
                <a:moveTo>
                  <a:pt x="0" y="0"/>
                </a:moveTo>
                <a:lnTo>
                  <a:pt x="16193127" y="0"/>
                </a:lnTo>
                <a:lnTo>
                  <a:pt x="16193127" y="11822074"/>
                </a:lnTo>
                <a:lnTo>
                  <a:pt x="0" y="11822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r="-523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2112464" y="3208258"/>
            <a:ext cx="12997492" cy="4744085"/>
          </a:xfrm>
          <a:custGeom>
            <a:avLst/>
            <a:gdLst/>
            <a:ahLst/>
            <a:cxnLst/>
            <a:rect l="l" t="t" r="r" b="b"/>
            <a:pathLst>
              <a:path w="12997492" h="4744085">
                <a:moveTo>
                  <a:pt x="0" y="0"/>
                </a:moveTo>
                <a:lnTo>
                  <a:pt x="12997492" y="0"/>
                </a:lnTo>
                <a:lnTo>
                  <a:pt x="12997492" y="4744084"/>
                </a:lnTo>
                <a:lnTo>
                  <a:pt x="0" y="4744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5620435" y="244494"/>
            <a:ext cx="5981549" cy="2518547"/>
          </a:xfrm>
          <a:custGeom>
            <a:avLst/>
            <a:gdLst/>
            <a:ahLst/>
            <a:cxnLst/>
            <a:rect l="l" t="t" r="r" b="b"/>
            <a:pathLst>
              <a:path w="5981549" h="2518547">
                <a:moveTo>
                  <a:pt x="0" y="0"/>
                </a:moveTo>
                <a:lnTo>
                  <a:pt x="5981549" y="0"/>
                </a:lnTo>
                <a:lnTo>
                  <a:pt x="5981549" y="2518547"/>
                </a:lnTo>
                <a:lnTo>
                  <a:pt x="0" y="2518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 rot="-5316077">
            <a:off x="-2454599" y="5748530"/>
            <a:ext cx="6481767" cy="143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339"/>
              </a:lnSpc>
              <a:spcBef>
                <a:spcPct val="0"/>
              </a:spcBef>
            </a:pPr>
            <a:r>
              <a:rPr lang="en-US" sz="9399" b="1" u="none" strike="noStrik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90823" y="8145077"/>
            <a:ext cx="2829002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PRESCILA</a:t>
            </a:r>
          </a:p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MORA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56208" y="8145077"/>
            <a:ext cx="3831365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MOHAMED 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AFTHAB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19991" y="8176827"/>
            <a:ext cx="3831365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VENKATA MANISH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KATRAGADDA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3890" y="8176827"/>
            <a:ext cx="3831365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CHIBUIKE </a:t>
            </a:r>
          </a:p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OKOROAMA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8EEFA2E9-0A5B-6B3F-CAAC-0CA66652B557}"/>
              </a:ext>
            </a:extLst>
          </p:cNvPr>
          <p:cNvSpPr/>
          <p:nvPr/>
        </p:nvSpPr>
        <p:spPr>
          <a:xfrm>
            <a:off x="15109956" y="1"/>
            <a:ext cx="3178044" cy="2983774"/>
          </a:xfrm>
          <a:custGeom>
            <a:avLst/>
            <a:gdLst/>
            <a:ahLst/>
            <a:cxnLst/>
            <a:rect l="l" t="t" r="r" b="b"/>
            <a:pathLst>
              <a:path w="3351341" h="3154203">
                <a:moveTo>
                  <a:pt x="0" y="0"/>
                </a:moveTo>
                <a:lnTo>
                  <a:pt x="3351341" y="0"/>
                </a:lnTo>
                <a:lnTo>
                  <a:pt x="3351341" y="3154203"/>
                </a:lnTo>
                <a:lnTo>
                  <a:pt x="0" y="31542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42318" flipV="1">
            <a:off x="11140616" y="-1827516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28700" y="3141670"/>
            <a:ext cx="11521393" cy="6232551"/>
            <a:chOff x="0" y="0"/>
            <a:chExt cx="3034441" cy="16414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34441" cy="1641495"/>
            </a:xfrm>
            <a:custGeom>
              <a:avLst/>
              <a:gdLst/>
              <a:ahLst/>
              <a:cxnLst/>
              <a:rect l="l" t="t" r="r" b="b"/>
              <a:pathLst>
                <a:path w="3034441" h="1641495">
                  <a:moveTo>
                    <a:pt x="13439" y="0"/>
                  </a:moveTo>
                  <a:lnTo>
                    <a:pt x="3021002" y="0"/>
                  </a:lnTo>
                  <a:cubicBezTo>
                    <a:pt x="3024566" y="0"/>
                    <a:pt x="3027984" y="1416"/>
                    <a:pt x="3030505" y="3936"/>
                  </a:cubicBezTo>
                  <a:cubicBezTo>
                    <a:pt x="3033025" y="6457"/>
                    <a:pt x="3034441" y="9875"/>
                    <a:pt x="3034441" y="13439"/>
                  </a:cubicBezTo>
                  <a:lnTo>
                    <a:pt x="3034441" y="1628056"/>
                  </a:lnTo>
                  <a:cubicBezTo>
                    <a:pt x="3034441" y="1631620"/>
                    <a:pt x="3033025" y="1635038"/>
                    <a:pt x="3030505" y="1637559"/>
                  </a:cubicBezTo>
                  <a:cubicBezTo>
                    <a:pt x="3027984" y="1640079"/>
                    <a:pt x="3024566" y="1641495"/>
                    <a:pt x="3021002" y="1641495"/>
                  </a:cubicBezTo>
                  <a:lnTo>
                    <a:pt x="13439" y="1641495"/>
                  </a:lnTo>
                  <a:cubicBezTo>
                    <a:pt x="6017" y="1641495"/>
                    <a:pt x="0" y="1635478"/>
                    <a:pt x="0" y="1628056"/>
                  </a:cubicBezTo>
                  <a:lnTo>
                    <a:pt x="0" y="13439"/>
                  </a:lnTo>
                  <a:cubicBezTo>
                    <a:pt x="0" y="6017"/>
                    <a:pt x="6017" y="0"/>
                    <a:pt x="1343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034441" cy="17176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977667" y="1839074"/>
            <a:ext cx="896420" cy="896420"/>
          </a:xfrm>
          <a:custGeom>
            <a:avLst/>
            <a:gdLst/>
            <a:ahLst/>
            <a:cxnLst/>
            <a:rect l="l" t="t" r="r" b="b"/>
            <a:pathLst>
              <a:path w="896420" h="896420">
                <a:moveTo>
                  <a:pt x="0" y="0"/>
                </a:moveTo>
                <a:lnTo>
                  <a:pt x="896421" y="0"/>
                </a:lnTo>
                <a:lnTo>
                  <a:pt x="896421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4681515" y="8384700"/>
            <a:ext cx="3279383" cy="873600"/>
          </a:xfrm>
          <a:custGeom>
            <a:avLst/>
            <a:gdLst/>
            <a:ahLst/>
            <a:cxnLst/>
            <a:rect l="l" t="t" r="r" b="b"/>
            <a:pathLst>
              <a:path w="3279383" h="873600">
                <a:moveTo>
                  <a:pt x="0" y="0"/>
                </a:moveTo>
                <a:lnTo>
                  <a:pt x="3279383" y="0"/>
                </a:lnTo>
                <a:lnTo>
                  <a:pt x="3279383" y="873600"/>
                </a:lnTo>
                <a:lnTo>
                  <a:pt x="0" y="873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9028" b="-2902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725985" y="713019"/>
            <a:ext cx="7273915" cy="202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TODAY'S AGENDA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55188" y="3896795"/>
            <a:ext cx="8094225" cy="72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Project 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16159" y="3896795"/>
            <a:ext cx="661263" cy="72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79"/>
              </a:lnSpc>
              <a:spcBef>
                <a:spcPct val="0"/>
              </a:spcBef>
            </a:pPr>
            <a:r>
              <a:rPr lang="en-US" sz="41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16159" y="5035570"/>
            <a:ext cx="661263" cy="72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79"/>
              </a:lnSpc>
              <a:spcBef>
                <a:spcPct val="0"/>
              </a:spcBef>
            </a:pPr>
            <a:r>
              <a:rPr lang="en-US" sz="41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55188" y="6172220"/>
            <a:ext cx="8094225" cy="72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Proposed Innovation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16159" y="6172220"/>
            <a:ext cx="661263" cy="72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79"/>
              </a:lnSpc>
              <a:spcBef>
                <a:spcPct val="0"/>
              </a:spcBef>
            </a:pPr>
            <a:r>
              <a:rPr lang="en-US" sz="41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55188" y="7308870"/>
            <a:ext cx="8094225" cy="72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Concluding Insights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16159" y="7308870"/>
            <a:ext cx="661263" cy="72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79"/>
              </a:lnSpc>
              <a:spcBef>
                <a:spcPct val="0"/>
              </a:spcBef>
            </a:pPr>
            <a:r>
              <a:rPr lang="en-US" sz="41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55188" y="8445521"/>
            <a:ext cx="8094225" cy="72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Q &amp; 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16159" y="8445521"/>
            <a:ext cx="661263" cy="72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79"/>
              </a:lnSpc>
              <a:spcBef>
                <a:spcPct val="0"/>
              </a:spcBef>
            </a:pPr>
            <a:r>
              <a:rPr lang="en-US" sz="41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55188" y="5031124"/>
            <a:ext cx="8094225" cy="72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Quick Recap</a:t>
            </a:r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8A7009B4-809D-DA32-9E55-A82775E334A2}"/>
              </a:ext>
            </a:extLst>
          </p:cNvPr>
          <p:cNvSpPr/>
          <p:nvPr/>
        </p:nvSpPr>
        <p:spPr>
          <a:xfrm>
            <a:off x="14936659" y="0"/>
            <a:ext cx="3351341" cy="3154203"/>
          </a:xfrm>
          <a:custGeom>
            <a:avLst/>
            <a:gdLst/>
            <a:ahLst/>
            <a:cxnLst/>
            <a:rect l="l" t="t" r="r" b="b"/>
            <a:pathLst>
              <a:path w="3351341" h="3154203">
                <a:moveTo>
                  <a:pt x="0" y="0"/>
                </a:moveTo>
                <a:lnTo>
                  <a:pt x="3351341" y="0"/>
                </a:lnTo>
                <a:lnTo>
                  <a:pt x="3351341" y="3154203"/>
                </a:lnTo>
                <a:lnTo>
                  <a:pt x="0" y="31542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438636" y="4802688"/>
            <a:ext cx="8729104" cy="681625"/>
            <a:chOff x="0" y="0"/>
            <a:chExt cx="2299023" cy="1795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9023" cy="179523"/>
            </a:xfrm>
            <a:custGeom>
              <a:avLst/>
              <a:gdLst/>
              <a:ahLst/>
              <a:cxnLst/>
              <a:rect l="l" t="t" r="r" b="b"/>
              <a:pathLst>
                <a:path w="2299023" h="179523">
                  <a:moveTo>
                    <a:pt x="56762" y="0"/>
                  </a:moveTo>
                  <a:lnTo>
                    <a:pt x="2242261" y="0"/>
                  </a:lnTo>
                  <a:cubicBezTo>
                    <a:pt x="2257315" y="0"/>
                    <a:pt x="2271753" y="5980"/>
                    <a:pt x="2282398" y="16625"/>
                  </a:cubicBezTo>
                  <a:cubicBezTo>
                    <a:pt x="2293043" y="27270"/>
                    <a:pt x="2299023" y="41708"/>
                    <a:pt x="2299023" y="56762"/>
                  </a:cubicBezTo>
                  <a:lnTo>
                    <a:pt x="2299023" y="122760"/>
                  </a:lnTo>
                  <a:cubicBezTo>
                    <a:pt x="2299023" y="137815"/>
                    <a:pt x="2293043" y="152252"/>
                    <a:pt x="2282398" y="162897"/>
                  </a:cubicBezTo>
                  <a:cubicBezTo>
                    <a:pt x="2271753" y="173542"/>
                    <a:pt x="2257315" y="179523"/>
                    <a:pt x="2242261" y="179523"/>
                  </a:cubicBezTo>
                  <a:lnTo>
                    <a:pt x="56762" y="179523"/>
                  </a:lnTo>
                  <a:cubicBezTo>
                    <a:pt x="41708" y="179523"/>
                    <a:pt x="27270" y="173542"/>
                    <a:pt x="16625" y="162897"/>
                  </a:cubicBezTo>
                  <a:cubicBezTo>
                    <a:pt x="5980" y="152252"/>
                    <a:pt x="0" y="137815"/>
                    <a:pt x="0" y="122760"/>
                  </a:cubicBezTo>
                  <a:lnTo>
                    <a:pt x="0" y="56762"/>
                  </a:lnTo>
                  <a:cubicBezTo>
                    <a:pt x="0" y="41708"/>
                    <a:pt x="5980" y="27270"/>
                    <a:pt x="16625" y="16625"/>
                  </a:cubicBezTo>
                  <a:cubicBezTo>
                    <a:pt x="27270" y="5980"/>
                    <a:pt x="41708" y="0"/>
                    <a:pt x="567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99023" cy="217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574588" y="926782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8574588" y="4010041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8574588" y="6940734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028700" y="8810090"/>
            <a:ext cx="896420" cy="896420"/>
          </a:xfrm>
          <a:custGeom>
            <a:avLst/>
            <a:gdLst/>
            <a:ahLst/>
            <a:cxnLst/>
            <a:rect l="l" t="t" r="r" b="b"/>
            <a:pathLst>
              <a:path w="896420" h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 rot="10435729">
            <a:off x="-696093" y="-3780464"/>
            <a:ext cx="7951775" cy="8527373"/>
          </a:xfrm>
          <a:custGeom>
            <a:avLst/>
            <a:gdLst/>
            <a:ahLst/>
            <a:cxnLst/>
            <a:rect l="l" t="t" r="r" b="b"/>
            <a:pathLst>
              <a:path w="7951775" h="8527373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9798106" y="7677614"/>
            <a:ext cx="7461194" cy="183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r>
              <a:rPr lang="en-US" sz="3499" u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Improve facilities and reduce costs through predictive analytics and data visualization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876814" y="9269710"/>
            <a:ext cx="3279383" cy="873600"/>
          </a:xfrm>
          <a:custGeom>
            <a:avLst/>
            <a:gdLst/>
            <a:ahLst/>
            <a:cxnLst/>
            <a:rect l="l" t="t" r="r" b="b"/>
            <a:pathLst>
              <a:path w="3279383" h="873600">
                <a:moveTo>
                  <a:pt x="0" y="0"/>
                </a:moveTo>
                <a:lnTo>
                  <a:pt x="3279383" y="0"/>
                </a:lnTo>
                <a:lnTo>
                  <a:pt x="3279383" y="873600"/>
                </a:lnTo>
                <a:lnTo>
                  <a:pt x="0" y="873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9028" b="-2902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999"/>
            </a:blip>
            <a:stretch>
              <a:fillRect t="-33660" b="-3366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TextBox 13"/>
          <p:cNvSpPr txBox="1"/>
          <p:nvPr/>
        </p:nvSpPr>
        <p:spPr>
          <a:xfrm>
            <a:off x="9798106" y="841057"/>
            <a:ext cx="7010384" cy="750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76"/>
              </a:lnSpc>
              <a:spcBef>
                <a:spcPct val="0"/>
              </a:spcBef>
            </a:pPr>
            <a:r>
              <a:rPr lang="en-US" sz="4411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FAN ENGAGEMENT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98106" y="1863786"/>
            <a:ext cx="7461194" cy="1216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Boost loyalty and attendance through personalized insights.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6059170"/>
            <a:ext cx="5853180" cy="2240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69"/>
              </a:lnSpc>
            </a:pPr>
            <a:r>
              <a:rPr lang="en-US" sz="7699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OVERVIEW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98106" y="3715974"/>
            <a:ext cx="7175168" cy="754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76"/>
              </a:lnSpc>
              <a:spcBef>
                <a:spcPct val="0"/>
              </a:spcBef>
            </a:pPr>
            <a:r>
              <a:rPr lang="en-US" sz="4411" b="1" u="none" strike="noStrike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TEAM PERFORMANCE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98106" y="4502150"/>
            <a:ext cx="7461194" cy="1216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r>
              <a:rPr lang="en-US" sz="3450" u="none" strike="noStrik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Provide strategic insights for optimal player and team </a:t>
            </a:r>
            <a:r>
              <a:rPr lang="en-US" sz="34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strategy</a:t>
            </a:r>
            <a:endParaRPr lang="en-US" sz="3499" u="none" strike="noStrike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798106" y="6646667"/>
            <a:ext cx="7461194" cy="754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76"/>
              </a:lnSpc>
              <a:spcBef>
                <a:spcPct val="0"/>
              </a:spcBef>
            </a:pPr>
            <a:r>
              <a:rPr lang="en-US" sz="4411" b="1" u="none" strike="noStrike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OPERATIONAL EFFICIENCY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75" y="-608011"/>
            <a:ext cx="9702644" cy="11587971"/>
          </a:xfrm>
          <a:custGeom>
            <a:avLst/>
            <a:gdLst/>
            <a:ahLst/>
            <a:cxnLst/>
            <a:rect l="l" t="t" r="r" b="b"/>
            <a:pathLst>
              <a:path w="10925370" h="11587971">
                <a:moveTo>
                  <a:pt x="0" y="0"/>
                </a:moveTo>
                <a:lnTo>
                  <a:pt x="10925370" y="0"/>
                </a:lnTo>
                <a:lnTo>
                  <a:pt x="10925370" y="11587971"/>
                </a:lnTo>
                <a:lnTo>
                  <a:pt x="0" y="11587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-51436" r="-4971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rot="-2181579">
            <a:off x="-3325898" y="3313774"/>
            <a:ext cx="10128448" cy="10895890"/>
          </a:xfrm>
          <a:custGeom>
            <a:avLst/>
            <a:gdLst/>
            <a:ahLst/>
            <a:cxnLst/>
            <a:rect l="l" t="t" r="r" b="b"/>
            <a:pathLst>
              <a:path w="10128448" h="10895890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7" r="-15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-2280473" y="7962921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302" b="-143185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6934095" y="9199322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0" y="0"/>
                </a:lnTo>
                <a:lnTo>
                  <a:pt x="650410" y="650411"/>
                </a:lnTo>
                <a:lnTo>
                  <a:pt x="0" y="6504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/>
          <p:nvPr/>
        </p:nvGrpSpPr>
        <p:grpSpPr>
          <a:xfrm>
            <a:off x="8805429" y="412554"/>
            <a:ext cx="9242407" cy="924240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44000" y="260154"/>
            <a:ext cx="8229600" cy="8070133"/>
            <a:chOff x="0" y="0"/>
            <a:chExt cx="812800" cy="7970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97050"/>
            </a:xfrm>
            <a:custGeom>
              <a:avLst/>
              <a:gdLst/>
              <a:ahLst/>
              <a:cxnLst/>
              <a:rect l="l" t="t" r="r" b="b"/>
              <a:pathLst>
                <a:path w="812800" h="797050">
                  <a:moveTo>
                    <a:pt x="406400" y="0"/>
                  </a:moveTo>
                  <a:cubicBezTo>
                    <a:pt x="181951" y="0"/>
                    <a:pt x="0" y="178426"/>
                    <a:pt x="0" y="398525"/>
                  </a:cubicBezTo>
                  <a:cubicBezTo>
                    <a:pt x="0" y="618624"/>
                    <a:pt x="181951" y="797050"/>
                    <a:pt x="406400" y="797050"/>
                  </a:cubicBezTo>
                  <a:cubicBezTo>
                    <a:pt x="630849" y="797050"/>
                    <a:pt x="812800" y="618624"/>
                    <a:pt x="812800" y="398525"/>
                  </a:cubicBezTo>
                  <a:cubicBezTo>
                    <a:pt x="812800" y="17842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6623"/>
              <a:ext cx="660400" cy="685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60263" y="377498"/>
            <a:ext cx="6529097" cy="652909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172366" y="470681"/>
            <a:ext cx="4606904" cy="460690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 rot="-1906815">
            <a:off x="13105428" y="8191876"/>
            <a:ext cx="4205749" cy="1026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5"/>
              </a:lnSpc>
              <a:spcBef>
                <a:spcPct val="0"/>
              </a:spcBef>
            </a:pPr>
            <a:r>
              <a:rPr lang="en-US" sz="233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Enhanced Game-Day Experience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87608" y="2668060"/>
            <a:ext cx="5536821" cy="2853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576"/>
              </a:lnSpc>
              <a:spcBef>
                <a:spcPct val="0"/>
              </a:spcBef>
            </a:pPr>
            <a:r>
              <a:rPr lang="en-US" sz="5411" b="1" u="none" strike="noStrike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FAN ENGAGEMENT SUCCESS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3387" y="592324"/>
            <a:ext cx="7572925" cy="1174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69"/>
              </a:lnSpc>
              <a:spcBef>
                <a:spcPct val="0"/>
              </a:spcBef>
            </a:pPr>
            <a:r>
              <a:rPr lang="en-US" sz="7699" b="1" u="none" strike="noStrik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QUICK RECAP</a:t>
            </a:r>
          </a:p>
        </p:txBody>
      </p:sp>
      <p:sp>
        <p:nvSpPr>
          <p:cNvPr id="21" name="TextBox 21"/>
          <p:cNvSpPr txBox="1"/>
          <p:nvPr/>
        </p:nvSpPr>
        <p:spPr>
          <a:xfrm rot="-1906815">
            <a:off x="12774019" y="6795607"/>
            <a:ext cx="3939696" cy="964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Weather-Based Loyalty Program</a:t>
            </a:r>
          </a:p>
        </p:txBody>
      </p:sp>
      <p:sp>
        <p:nvSpPr>
          <p:cNvPr id="22" name="TextBox 22"/>
          <p:cNvSpPr txBox="1"/>
          <p:nvPr/>
        </p:nvSpPr>
        <p:spPr>
          <a:xfrm rot="-1594631">
            <a:off x="12096442" y="5148417"/>
            <a:ext cx="3646118" cy="1039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Game Scheduling Optimization</a:t>
            </a:r>
          </a:p>
        </p:txBody>
      </p:sp>
      <p:sp>
        <p:nvSpPr>
          <p:cNvPr id="23" name="TextBox 23"/>
          <p:cNvSpPr txBox="1"/>
          <p:nvPr/>
        </p:nvSpPr>
        <p:spPr>
          <a:xfrm rot="-1277786">
            <a:off x="10846756" y="2925300"/>
            <a:ext cx="3739999" cy="163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Social Media Analytics Implementation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13103" y="4275276"/>
            <a:ext cx="6179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id="25" name="Freeform 25"/>
          <p:cNvSpPr/>
          <p:nvPr/>
        </p:nvSpPr>
        <p:spPr>
          <a:xfrm>
            <a:off x="0" y="9274334"/>
            <a:ext cx="3279383" cy="873600"/>
          </a:xfrm>
          <a:custGeom>
            <a:avLst/>
            <a:gdLst/>
            <a:ahLst/>
            <a:cxnLst/>
            <a:rect l="l" t="t" r="r" b="b"/>
            <a:pathLst>
              <a:path w="3279383" h="873600">
                <a:moveTo>
                  <a:pt x="0" y="0"/>
                </a:moveTo>
                <a:lnTo>
                  <a:pt x="3279383" y="0"/>
                </a:lnTo>
                <a:lnTo>
                  <a:pt x="3279383" y="873600"/>
                </a:lnTo>
                <a:lnTo>
                  <a:pt x="0" y="873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9028" b="-2902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6905003" y="-2636384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rot="5400000">
            <a:off x="12901689" y="-5845780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146272" y="7011339"/>
            <a:ext cx="305506" cy="307814"/>
          </a:xfrm>
          <a:custGeom>
            <a:avLst/>
            <a:gdLst/>
            <a:ahLst/>
            <a:cxnLst/>
            <a:rect l="l" t="t" r="r" b="b"/>
            <a:pathLst>
              <a:path w="305506" h="307814">
                <a:moveTo>
                  <a:pt x="0" y="0"/>
                </a:moveTo>
                <a:lnTo>
                  <a:pt x="305505" y="0"/>
                </a:lnTo>
                <a:lnTo>
                  <a:pt x="305505" y="307814"/>
                </a:lnTo>
                <a:lnTo>
                  <a:pt x="0" y="307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9315245" y="2355063"/>
            <a:ext cx="9046195" cy="7983267"/>
          </a:xfrm>
          <a:custGeom>
            <a:avLst/>
            <a:gdLst/>
            <a:ahLst/>
            <a:cxnLst/>
            <a:rect l="l" t="t" r="r" b="b"/>
            <a:pathLst>
              <a:path w="9046195" h="7983267">
                <a:moveTo>
                  <a:pt x="0" y="0"/>
                </a:moveTo>
                <a:lnTo>
                  <a:pt x="9046195" y="0"/>
                </a:lnTo>
                <a:lnTo>
                  <a:pt x="9046195" y="7983267"/>
                </a:lnTo>
                <a:lnTo>
                  <a:pt x="0" y="798326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19000"/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1146272" y="7868653"/>
            <a:ext cx="305506" cy="307814"/>
          </a:xfrm>
          <a:custGeom>
            <a:avLst/>
            <a:gdLst/>
            <a:ahLst/>
            <a:cxnLst/>
            <a:rect l="l" t="t" r="r" b="b"/>
            <a:pathLst>
              <a:path w="305506" h="307814">
                <a:moveTo>
                  <a:pt x="0" y="0"/>
                </a:moveTo>
                <a:lnTo>
                  <a:pt x="305505" y="0"/>
                </a:lnTo>
                <a:lnTo>
                  <a:pt x="305505" y="307815"/>
                </a:lnTo>
                <a:lnTo>
                  <a:pt x="0" y="307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7162209" y="7037264"/>
            <a:ext cx="305506" cy="307814"/>
          </a:xfrm>
          <a:custGeom>
            <a:avLst/>
            <a:gdLst/>
            <a:ahLst/>
            <a:cxnLst/>
            <a:rect l="l" t="t" r="r" b="b"/>
            <a:pathLst>
              <a:path w="305506" h="307814">
                <a:moveTo>
                  <a:pt x="0" y="0"/>
                </a:moveTo>
                <a:lnTo>
                  <a:pt x="305506" y="0"/>
                </a:lnTo>
                <a:lnTo>
                  <a:pt x="305506" y="307815"/>
                </a:lnTo>
                <a:lnTo>
                  <a:pt x="0" y="307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7120437" y="7889089"/>
            <a:ext cx="305506" cy="307814"/>
          </a:xfrm>
          <a:custGeom>
            <a:avLst/>
            <a:gdLst/>
            <a:ahLst/>
            <a:cxnLst/>
            <a:rect l="l" t="t" r="r" b="b"/>
            <a:pathLst>
              <a:path w="305506" h="307814">
                <a:moveTo>
                  <a:pt x="0" y="0"/>
                </a:moveTo>
                <a:lnTo>
                  <a:pt x="305506" y="0"/>
                </a:lnTo>
                <a:lnTo>
                  <a:pt x="305506" y="307814"/>
                </a:lnTo>
                <a:lnTo>
                  <a:pt x="0" y="307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12763150" y="7852454"/>
            <a:ext cx="305506" cy="307814"/>
          </a:xfrm>
          <a:custGeom>
            <a:avLst/>
            <a:gdLst/>
            <a:ahLst/>
            <a:cxnLst/>
            <a:rect l="l" t="t" r="r" b="b"/>
            <a:pathLst>
              <a:path w="305506" h="307814">
                <a:moveTo>
                  <a:pt x="0" y="0"/>
                </a:moveTo>
                <a:lnTo>
                  <a:pt x="305506" y="0"/>
                </a:lnTo>
                <a:lnTo>
                  <a:pt x="305506" y="307814"/>
                </a:lnTo>
                <a:lnTo>
                  <a:pt x="0" y="307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>
            <a:off x="12774400" y="7018698"/>
            <a:ext cx="305506" cy="307814"/>
          </a:xfrm>
          <a:custGeom>
            <a:avLst/>
            <a:gdLst/>
            <a:ahLst/>
            <a:cxnLst/>
            <a:rect l="l" t="t" r="r" b="b"/>
            <a:pathLst>
              <a:path w="305506" h="307814">
                <a:moveTo>
                  <a:pt x="0" y="0"/>
                </a:moveTo>
                <a:lnTo>
                  <a:pt x="305505" y="0"/>
                </a:lnTo>
                <a:lnTo>
                  <a:pt x="305505" y="307815"/>
                </a:lnTo>
                <a:lnTo>
                  <a:pt x="0" y="307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/>
          <p:cNvSpPr txBox="1"/>
          <p:nvPr/>
        </p:nvSpPr>
        <p:spPr>
          <a:xfrm>
            <a:off x="2116065" y="3661198"/>
            <a:ext cx="3357419" cy="203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459"/>
              </a:lnSpc>
              <a:spcBef>
                <a:spcPct val="0"/>
              </a:spcBef>
            </a:pPr>
            <a:r>
              <a:rPr lang="en-US" sz="3899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Improve Possession- Based Strategy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31170" y="3689837"/>
            <a:ext cx="3639889" cy="2046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59"/>
              </a:lnSpc>
              <a:spcBef>
                <a:spcPct val="0"/>
              </a:spcBef>
            </a:pPr>
            <a:r>
              <a:rPr lang="en-US" sz="3899" b="1" u="none" strike="noStrike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Machine Learning</a:t>
            </a:r>
          </a:p>
          <a:p>
            <a:pPr marL="0" lvl="0" indent="0" algn="r">
              <a:lnSpc>
                <a:spcPts val="5459"/>
              </a:lnSpc>
              <a:spcBef>
                <a:spcPct val="0"/>
              </a:spcBef>
            </a:pPr>
            <a:r>
              <a:rPr lang="en-US" sz="3899" b="1" u="none" strike="noStrike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Game Insights</a:t>
            </a:r>
            <a:endParaRPr lang="en-US" sz="3850" b="1" u="none" strike="noStrike">
              <a:solidFill>
                <a:srgbClr val="FBF9F1"/>
              </a:solidFill>
              <a:latin typeface="Lato Bold"/>
              <a:ea typeface="Lato Bold"/>
              <a:cs typeface="Lato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792172" y="3576360"/>
            <a:ext cx="2473079" cy="203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59"/>
              </a:lnSpc>
              <a:spcBef>
                <a:spcPct val="0"/>
              </a:spcBef>
            </a:pPr>
            <a:r>
              <a:rPr lang="en-US" sz="3899" b="1" u="none" strike="noStrike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Gaining </a:t>
            </a:r>
          </a:p>
          <a:p>
            <a:pPr marL="0" lvl="0" indent="0" algn="r">
              <a:lnSpc>
                <a:spcPts val="5459"/>
              </a:lnSpc>
              <a:spcBef>
                <a:spcPct val="0"/>
              </a:spcBef>
            </a:pPr>
            <a:r>
              <a:rPr lang="en-US" sz="3899" b="1" u="none" strike="noStrike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Tactical </a:t>
            </a:r>
          </a:p>
          <a:p>
            <a:pPr marL="0" lvl="0" indent="0" algn="r">
              <a:lnSpc>
                <a:spcPts val="5459"/>
              </a:lnSpc>
              <a:spcBef>
                <a:spcPct val="0"/>
              </a:spcBef>
            </a:pPr>
            <a:r>
              <a:rPr lang="en-US" sz="3899" b="1" u="none" strike="noStrike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Advantage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20497" y="6912516"/>
            <a:ext cx="342282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Refined Player Metrics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5131" y="114149"/>
            <a:ext cx="6468793" cy="2240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69"/>
              </a:lnSpc>
              <a:spcBef>
                <a:spcPct val="0"/>
              </a:spcBef>
            </a:pPr>
            <a:r>
              <a:rPr lang="en-US" sz="7699" b="1" u="none" strike="noStrik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INNOVATIVE SOLUTIONS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60348" y="6982556"/>
            <a:ext cx="3987608" cy="41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Feature Extraction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65630" y="6910350"/>
            <a:ext cx="4733593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b="1" u="none" strike="noStrik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AI-Powered Opponent Analysis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984233" y="241295"/>
            <a:ext cx="9728102" cy="1891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576"/>
              </a:lnSpc>
              <a:spcBef>
                <a:spcPct val="0"/>
              </a:spcBef>
            </a:pPr>
            <a:r>
              <a:rPr lang="en-US" sz="5411" b="1" u="none" strike="noStrike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TEAM PERFORMANCE </a:t>
            </a:r>
          </a:p>
          <a:p>
            <a:pPr marL="0" lvl="0" indent="0" algn="r">
              <a:lnSpc>
                <a:spcPts val="7576"/>
              </a:lnSpc>
              <a:spcBef>
                <a:spcPct val="0"/>
              </a:spcBef>
            </a:pPr>
            <a:r>
              <a:rPr lang="en-US" sz="5411" b="1" u="none" strike="noStrike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DATA-DRIVEN INSIGHTS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20497" y="7755796"/>
            <a:ext cx="3765730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Game-Changing Insights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684929" y="7781551"/>
            <a:ext cx="4484182" cy="41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b="1" u="none" strike="noStrik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Predict Matched Outcomes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65630" y="7711957"/>
            <a:ext cx="4733593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b="1" u="none" strike="noStrik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Dynamic Strategy Adaptation</a:t>
            </a:r>
          </a:p>
        </p:txBody>
      </p:sp>
      <p:sp>
        <p:nvSpPr>
          <p:cNvPr id="26" name="Freeform 26"/>
          <p:cNvSpPr/>
          <p:nvPr/>
        </p:nvSpPr>
        <p:spPr>
          <a:xfrm>
            <a:off x="11243" y="9413400"/>
            <a:ext cx="3279383" cy="873600"/>
          </a:xfrm>
          <a:custGeom>
            <a:avLst/>
            <a:gdLst/>
            <a:ahLst/>
            <a:cxnLst/>
            <a:rect l="l" t="t" r="r" b="b"/>
            <a:pathLst>
              <a:path w="3279383" h="873600">
                <a:moveTo>
                  <a:pt x="0" y="0"/>
                </a:moveTo>
                <a:lnTo>
                  <a:pt x="3279384" y="0"/>
                </a:lnTo>
                <a:lnTo>
                  <a:pt x="3279384" y="873600"/>
                </a:lnTo>
                <a:lnTo>
                  <a:pt x="0" y="873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9028" b="-2902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00000">
            <a:off x="10644734" y="-1573261"/>
            <a:ext cx="7470487" cy="5397427"/>
          </a:xfrm>
          <a:custGeom>
            <a:avLst/>
            <a:gdLst/>
            <a:ahLst/>
            <a:cxnLst/>
            <a:rect l="l" t="t" r="r" b="b"/>
            <a:pathLst>
              <a:path w="7470487" h="5397427">
                <a:moveTo>
                  <a:pt x="0" y="0"/>
                </a:moveTo>
                <a:lnTo>
                  <a:pt x="7470487" y="0"/>
                </a:lnTo>
                <a:lnTo>
                  <a:pt x="7470487" y="5397427"/>
                </a:lnTo>
                <a:lnTo>
                  <a:pt x="0" y="53974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rot="10800000">
            <a:off x="-7679701" y="626638"/>
            <a:ext cx="13745171" cy="10034901"/>
          </a:xfrm>
          <a:custGeom>
            <a:avLst/>
            <a:gdLst/>
            <a:ahLst/>
            <a:cxnLst/>
            <a:rect l="l" t="t" r="r" b="b"/>
            <a:pathLst>
              <a:path w="13745171" h="10034901">
                <a:moveTo>
                  <a:pt x="0" y="0"/>
                </a:moveTo>
                <a:lnTo>
                  <a:pt x="13745171" y="0"/>
                </a:lnTo>
                <a:lnTo>
                  <a:pt x="13745171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3" r="-523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11698655" y="84884"/>
            <a:ext cx="6417189" cy="2497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600"/>
              </a:lnSpc>
            </a:pPr>
            <a:r>
              <a:rPr lang="en-US" sz="4800" b="1">
                <a:solidFill>
                  <a:schemeClr val="accent6">
                    <a:lumMod val="40000"/>
                    <a:lumOff val="60000"/>
                  </a:schemeClr>
                </a:solidFill>
                <a:latin typeface="Poppins Bold"/>
                <a:ea typeface="Poppins Bold"/>
                <a:cs typeface="Poppins Bold"/>
              </a:rPr>
              <a:t>IMPROVED POSSESSION BASED STRATEGY</a:t>
            </a:r>
            <a:endParaRPr lang="en-US" sz="4800">
              <a:solidFill>
                <a:schemeClr val="accent6">
                  <a:lumMod val="40000"/>
                  <a:lumOff val="60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19" name="Picture 18" descr="A graph of blue and white bars&#10;&#10;Description automatically generated">
            <a:extLst>
              <a:ext uri="{FF2B5EF4-FFF2-40B4-BE49-F238E27FC236}">
                <a16:creationId xmlns:a16="http://schemas.microsoft.com/office/drawing/2014/main" id="{DA729964-3FB1-B9B8-E929-B4679FC1B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1" y="79750"/>
            <a:ext cx="10970656" cy="44771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A graph of a bar graph&#10;&#10;Description automatically generated">
            <a:extLst>
              <a:ext uri="{FF2B5EF4-FFF2-40B4-BE49-F238E27FC236}">
                <a16:creationId xmlns:a16="http://schemas.microsoft.com/office/drawing/2014/main" id="{F3EF87E7-54F4-54E9-02C9-58AED8F0D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237" y="4556917"/>
            <a:ext cx="10975365" cy="5367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football field with red and white jerseys&#10;&#10;Description automatically generated">
            <a:extLst>
              <a:ext uri="{FF2B5EF4-FFF2-40B4-BE49-F238E27FC236}">
                <a16:creationId xmlns:a16="http://schemas.microsoft.com/office/drawing/2014/main" id="{BF403EC5-CE98-9F2A-C120-0ECE18C825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5855" y="2814263"/>
            <a:ext cx="6810908" cy="71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62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3734C4-990A-8EA3-A8CB-2E8EEAE69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D8578D2-67E7-EC28-2212-690D7BEC6261}"/>
              </a:ext>
            </a:extLst>
          </p:cNvPr>
          <p:cNvSpPr/>
          <p:nvPr/>
        </p:nvSpPr>
        <p:spPr>
          <a:xfrm rot="13376986">
            <a:off x="12742762" y="-4962594"/>
            <a:ext cx="10128448" cy="10895890"/>
          </a:xfrm>
          <a:custGeom>
            <a:avLst/>
            <a:gdLst/>
            <a:ahLst/>
            <a:cxnLst/>
            <a:rect l="l" t="t" r="r" b="b"/>
            <a:pathLst>
              <a:path w="10128448" h="10895890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7" r="-15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1998657-3BFE-2377-585E-5093F5E2F795}"/>
              </a:ext>
            </a:extLst>
          </p:cNvPr>
          <p:cNvSpPr/>
          <p:nvPr/>
        </p:nvSpPr>
        <p:spPr>
          <a:xfrm>
            <a:off x="728501" y="1067868"/>
            <a:ext cx="408164" cy="411249"/>
          </a:xfrm>
          <a:custGeom>
            <a:avLst/>
            <a:gdLst/>
            <a:ahLst/>
            <a:cxnLst/>
            <a:rect l="l" t="t" r="r" b="b"/>
            <a:pathLst>
              <a:path w="408164" h="411249">
                <a:moveTo>
                  <a:pt x="0" y="0"/>
                </a:moveTo>
                <a:lnTo>
                  <a:pt x="408165" y="0"/>
                </a:lnTo>
                <a:lnTo>
                  <a:pt x="408165" y="411249"/>
                </a:lnTo>
                <a:lnTo>
                  <a:pt x="0" y="4112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CC43CCD-4EF8-8FEC-C2D6-68716A87887F}"/>
              </a:ext>
            </a:extLst>
          </p:cNvPr>
          <p:cNvSpPr txBox="1"/>
          <p:nvPr/>
        </p:nvSpPr>
        <p:spPr>
          <a:xfrm>
            <a:off x="1286763" y="1094147"/>
            <a:ext cx="9313057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3600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Key Features and Predict Match Outcomes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41439B77-CDB5-57AC-4C8A-B77E23B20905}"/>
              </a:ext>
            </a:extLst>
          </p:cNvPr>
          <p:cNvSpPr txBox="1"/>
          <p:nvPr/>
        </p:nvSpPr>
        <p:spPr>
          <a:xfrm>
            <a:off x="11096588" y="260837"/>
            <a:ext cx="6827730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5459"/>
              </a:lnSpc>
              <a:spcBef>
                <a:spcPct val="0"/>
              </a:spcBef>
            </a:pPr>
            <a:r>
              <a:rPr lang="en-US" sz="4800" b="1">
                <a:solidFill>
                  <a:schemeClr val="accent6">
                    <a:lumMod val="40000"/>
                    <a:lumOff val="60000"/>
                  </a:schemeClr>
                </a:solidFill>
                <a:latin typeface="Poppins Bold"/>
                <a:cs typeface="Poppins Bold"/>
                <a:sym typeface="Lato Bold"/>
              </a:rPr>
              <a:t>Machine Learning</a:t>
            </a:r>
          </a:p>
          <a:p>
            <a:pPr marL="0" lvl="0" indent="0" algn="r">
              <a:lnSpc>
                <a:spcPts val="5459"/>
              </a:lnSpc>
              <a:spcBef>
                <a:spcPct val="0"/>
              </a:spcBef>
            </a:pPr>
            <a:r>
              <a:rPr lang="en-US" sz="4800" b="1">
                <a:solidFill>
                  <a:schemeClr val="accent6">
                    <a:lumMod val="40000"/>
                    <a:lumOff val="60000"/>
                  </a:schemeClr>
                </a:solidFill>
                <a:latin typeface="Poppins Bold"/>
                <a:cs typeface="Poppins Bold"/>
                <a:sym typeface="Lato Bold"/>
              </a:rPr>
              <a:t>Game Insights</a:t>
            </a:r>
            <a:endParaRPr lang="en-US" sz="4800" b="1">
              <a:solidFill>
                <a:schemeClr val="accent6">
                  <a:lumMod val="40000"/>
                  <a:lumOff val="60000"/>
                </a:schemeClr>
              </a:solidFill>
              <a:latin typeface="Poppins Bold"/>
              <a:cs typeface="Poppins Bold"/>
            </a:endParaRPr>
          </a:p>
        </p:txBody>
      </p:sp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653698B2-3805-8A80-F6F9-FD6AC8BD9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15" y="2182337"/>
            <a:ext cx="4610743" cy="4525006"/>
          </a:xfrm>
          <a:prstGeom prst="rect">
            <a:avLst/>
          </a:prstGeom>
        </p:spPr>
      </p:pic>
      <p:pic>
        <p:nvPicPr>
          <p:cNvPr id="6" name="Picture 5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1F17728D-7602-447C-745B-8FC2D71D3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42" y="2181692"/>
            <a:ext cx="4772691" cy="4887007"/>
          </a:xfrm>
          <a:prstGeom prst="rect">
            <a:avLst/>
          </a:prstGeom>
        </p:spPr>
      </p:pic>
      <p:pic>
        <p:nvPicPr>
          <p:cNvPr id="9" name="Picture 8" descr="A screenshot of a game&#10;&#10;Description automatically generated">
            <a:extLst>
              <a:ext uri="{FF2B5EF4-FFF2-40B4-BE49-F238E27FC236}">
                <a16:creationId xmlns:a16="http://schemas.microsoft.com/office/drawing/2014/main" id="{17FD04E7-6ABF-CCFE-B66B-E55AE081C9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15" y="2220120"/>
            <a:ext cx="4363059" cy="4667901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E46B0FC-B7AB-3F7D-C705-526E62E33D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08" y="2342582"/>
            <a:ext cx="12188310" cy="6045484"/>
          </a:xfrm>
          <a:prstGeom prst="rect">
            <a:avLst/>
          </a:prstGeom>
        </p:spPr>
      </p:pic>
      <p:pic>
        <p:nvPicPr>
          <p:cNvPr id="13" name="Picture 12" descr="A graph of a number of players&#10;&#10;Description automatically generated">
            <a:extLst>
              <a:ext uri="{FF2B5EF4-FFF2-40B4-BE49-F238E27FC236}">
                <a16:creationId xmlns:a16="http://schemas.microsoft.com/office/drawing/2014/main" id="{E5BD8547-8FCA-5AC8-950A-73DF6AA2B0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874" y="2974095"/>
            <a:ext cx="7816033" cy="5601965"/>
          </a:xfrm>
          <a:prstGeom prst="rect">
            <a:avLst/>
          </a:prstGeom>
        </p:spPr>
      </p:pic>
      <p:pic>
        <p:nvPicPr>
          <p:cNvPr id="14" name="Picture 13" descr="A graph of a goal&#10;&#10;Description automatically generated with medium confidence">
            <a:extLst>
              <a:ext uri="{FF2B5EF4-FFF2-40B4-BE49-F238E27FC236}">
                <a16:creationId xmlns:a16="http://schemas.microsoft.com/office/drawing/2014/main" id="{2D054576-2414-0A6F-9FDB-A762F97171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47" y="2394291"/>
            <a:ext cx="9302404" cy="62016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026C40-048F-0D1B-25CB-4A49E4AF81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491" y="2278623"/>
            <a:ext cx="4940135" cy="6904961"/>
          </a:xfrm>
          <a:prstGeom prst="rect">
            <a:avLst/>
          </a:prstGeom>
        </p:spPr>
      </p:pic>
      <p:pic>
        <p:nvPicPr>
          <p:cNvPr id="19" name="Picture 18" descr="A graph with red and blue bars&#10;&#10;Description automatically generated">
            <a:extLst>
              <a:ext uri="{FF2B5EF4-FFF2-40B4-BE49-F238E27FC236}">
                <a16:creationId xmlns:a16="http://schemas.microsoft.com/office/drawing/2014/main" id="{7A3C2E8A-F4D2-D7E8-7221-C4E7053F54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099" y="2843919"/>
            <a:ext cx="10020287" cy="59747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FBE3DE-1EB9-88BA-37B2-20B812EDA1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1715" y="2363473"/>
            <a:ext cx="4610743" cy="7344339"/>
          </a:xfrm>
          <a:prstGeom prst="rect">
            <a:avLst/>
          </a:prstGeom>
        </p:spPr>
      </p:pic>
      <p:pic>
        <p:nvPicPr>
          <p:cNvPr id="31" name="Picture 30" descr="A graph of a forest model performance&#10;&#10;Description automatically generated">
            <a:extLst>
              <a:ext uri="{FF2B5EF4-FFF2-40B4-BE49-F238E27FC236}">
                <a16:creationId xmlns:a16="http://schemas.microsoft.com/office/drawing/2014/main" id="{52BBF235-40A4-6E74-C69F-213CACC2D6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871" y="2315795"/>
            <a:ext cx="10720778" cy="6731329"/>
          </a:xfrm>
          <a:prstGeom prst="rect">
            <a:avLst/>
          </a:prstGeom>
        </p:spPr>
      </p:pic>
      <p:sp>
        <p:nvSpPr>
          <p:cNvPr id="3" name="Freeform 26">
            <a:extLst>
              <a:ext uri="{FF2B5EF4-FFF2-40B4-BE49-F238E27FC236}">
                <a16:creationId xmlns:a16="http://schemas.microsoft.com/office/drawing/2014/main" id="{36373F38-D4C4-94B1-8C7D-97BA990BB352}"/>
              </a:ext>
            </a:extLst>
          </p:cNvPr>
          <p:cNvSpPr/>
          <p:nvPr/>
        </p:nvSpPr>
        <p:spPr>
          <a:xfrm>
            <a:off x="15008617" y="9349995"/>
            <a:ext cx="3279383" cy="873600"/>
          </a:xfrm>
          <a:custGeom>
            <a:avLst/>
            <a:gdLst/>
            <a:ahLst/>
            <a:cxnLst/>
            <a:rect l="l" t="t" r="r" b="b"/>
            <a:pathLst>
              <a:path w="3279383" h="873600">
                <a:moveTo>
                  <a:pt x="0" y="0"/>
                </a:moveTo>
                <a:lnTo>
                  <a:pt x="3279384" y="0"/>
                </a:lnTo>
                <a:lnTo>
                  <a:pt x="3279384" y="873600"/>
                </a:lnTo>
                <a:lnTo>
                  <a:pt x="0" y="8736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29028" b="-29028"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17" name="Picture 1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C1C1EE78-08E7-D9EC-5FB4-06855B1074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871" y="2363472"/>
            <a:ext cx="10161844" cy="66359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D9F4BD-F7C7-8487-5AD0-666A6F967E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7487" y="2285005"/>
            <a:ext cx="4996761" cy="444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4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6905003" y="-2636384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rot="5400000">
            <a:off x="12901689" y="-5845780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248360" y="6504053"/>
            <a:ext cx="305506" cy="307814"/>
          </a:xfrm>
          <a:custGeom>
            <a:avLst/>
            <a:gdLst/>
            <a:ahLst/>
            <a:cxnLst/>
            <a:rect l="l" t="t" r="r" b="b"/>
            <a:pathLst>
              <a:path w="305506" h="307814">
                <a:moveTo>
                  <a:pt x="0" y="0"/>
                </a:moveTo>
                <a:lnTo>
                  <a:pt x="305505" y="0"/>
                </a:lnTo>
                <a:lnTo>
                  <a:pt x="305505" y="307815"/>
                </a:lnTo>
                <a:lnTo>
                  <a:pt x="0" y="307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248360" y="7361368"/>
            <a:ext cx="305506" cy="307814"/>
          </a:xfrm>
          <a:custGeom>
            <a:avLst/>
            <a:gdLst/>
            <a:ahLst/>
            <a:cxnLst/>
            <a:rect l="l" t="t" r="r" b="b"/>
            <a:pathLst>
              <a:path w="305506" h="307814">
                <a:moveTo>
                  <a:pt x="0" y="0"/>
                </a:moveTo>
                <a:lnTo>
                  <a:pt x="305505" y="0"/>
                </a:lnTo>
                <a:lnTo>
                  <a:pt x="305505" y="307814"/>
                </a:lnTo>
                <a:lnTo>
                  <a:pt x="0" y="307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7261283" y="6601434"/>
            <a:ext cx="305506" cy="307814"/>
          </a:xfrm>
          <a:custGeom>
            <a:avLst/>
            <a:gdLst/>
            <a:ahLst/>
            <a:cxnLst/>
            <a:rect l="l" t="t" r="r" b="b"/>
            <a:pathLst>
              <a:path w="305506" h="307814">
                <a:moveTo>
                  <a:pt x="0" y="0"/>
                </a:moveTo>
                <a:lnTo>
                  <a:pt x="305506" y="0"/>
                </a:lnTo>
                <a:lnTo>
                  <a:pt x="305506" y="307814"/>
                </a:lnTo>
                <a:lnTo>
                  <a:pt x="0" y="307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7279362" y="7435189"/>
            <a:ext cx="305506" cy="307814"/>
          </a:xfrm>
          <a:custGeom>
            <a:avLst/>
            <a:gdLst/>
            <a:ahLst/>
            <a:cxnLst/>
            <a:rect l="l" t="t" r="r" b="b"/>
            <a:pathLst>
              <a:path w="305506" h="307814">
                <a:moveTo>
                  <a:pt x="0" y="0"/>
                </a:moveTo>
                <a:lnTo>
                  <a:pt x="305506" y="0"/>
                </a:lnTo>
                <a:lnTo>
                  <a:pt x="305506" y="307814"/>
                </a:lnTo>
                <a:lnTo>
                  <a:pt x="0" y="307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2925861" y="7444714"/>
            <a:ext cx="305506" cy="307814"/>
          </a:xfrm>
          <a:custGeom>
            <a:avLst/>
            <a:gdLst/>
            <a:ahLst/>
            <a:cxnLst/>
            <a:rect l="l" t="t" r="r" b="b"/>
            <a:pathLst>
              <a:path w="305506" h="307814">
                <a:moveTo>
                  <a:pt x="0" y="0"/>
                </a:moveTo>
                <a:lnTo>
                  <a:pt x="305506" y="0"/>
                </a:lnTo>
                <a:lnTo>
                  <a:pt x="305506" y="307814"/>
                </a:lnTo>
                <a:lnTo>
                  <a:pt x="0" y="307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2937111" y="6610959"/>
            <a:ext cx="305506" cy="307814"/>
          </a:xfrm>
          <a:custGeom>
            <a:avLst/>
            <a:gdLst/>
            <a:ahLst/>
            <a:cxnLst/>
            <a:rect l="l" t="t" r="r" b="b"/>
            <a:pathLst>
              <a:path w="305506" h="307814">
                <a:moveTo>
                  <a:pt x="0" y="0"/>
                </a:moveTo>
                <a:lnTo>
                  <a:pt x="305505" y="0"/>
                </a:lnTo>
                <a:lnTo>
                  <a:pt x="305505" y="307814"/>
                </a:lnTo>
                <a:lnTo>
                  <a:pt x="0" y="307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-838200" y="-342900"/>
            <a:ext cx="19332092" cy="11834375"/>
          </a:xfrm>
          <a:custGeom>
            <a:avLst/>
            <a:gdLst/>
            <a:ahLst/>
            <a:cxnLst/>
            <a:rect l="l" t="t" r="r" b="b"/>
            <a:pathLst>
              <a:path w="19332092" h="11834375">
                <a:moveTo>
                  <a:pt x="0" y="0"/>
                </a:moveTo>
                <a:lnTo>
                  <a:pt x="19332092" y="0"/>
                </a:lnTo>
                <a:lnTo>
                  <a:pt x="19332092" y="11834375"/>
                </a:lnTo>
                <a:lnTo>
                  <a:pt x="0" y="11834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1822386" y="4008160"/>
            <a:ext cx="3131337" cy="2046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r">
              <a:lnSpc>
                <a:spcPts val="5459"/>
              </a:lnSpc>
              <a:spcBef>
                <a:spcPct val="0"/>
              </a:spcBef>
              <a:defRPr sz="3899" b="1">
                <a:solidFill>
                  <a:srgbClr val="FBF9F1"/>
                </a:solidFill>
                <a:latin typeface="Lato Bold"/>
                <a:ea typeface="Lato Bold"/>
                <a:cs typeface="Lato Bold"/>
              </a:defRPr>
            </a:lvl1pPr>
          </a:lstStyle>
          <a:p>
            <a:r>
              <a:rPr lang="en-US">
                <a:sym typeface="Lato Bold"/>
              </a:rPr>
              <a:t>Smart </a:t>
            </a:r>
          </a:p>
          <a:p>
            <a:r>
              <a:rPr lang="en-US">
                <a:sym typeface="Lato Bold"/>
              </a:rPr>
              <a:t>Energy Optimization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34294" y="3963034"/>
            <a:ext cx="3019412" cy="1180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r">
              <a:lnSpc>
                <a:spcPts val="5459"/>
              </a:lnSpc>
              <a:spcBef>
                <a:spcPct val="0"/>
              </a:spcBef>
              <a:defRPr sz="3899" b="1">
                <a:solidFill>
                  <a:srgbClr val="FBF9F1"/>
                </a:solidFill>
                <a:latin typeface="Lato Bold"/>
                <a:ea typeface="Lato Bold"/>
                <a:cs typeface="Lato Bold"/>
              </a:defRPr>
            </a:lvl1pPr>
          </a:lstStyle>
          <a:p>
            <a:r>
              <a:rPr lang="en-US">
                <a:sym typeface="Lato Bold"/>
              </a:rPr>
              <a:t>Predictive Maintenance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84091" y="4008160"/>
            <a:ext cx="3293979" cy="179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59"/>
              </a:lnSpc>
              <a:spcBef>
                <a:spcPct val="0"/>
              </a:spcBef>
            </a:pPr>
            <a:r>
              <a:rPr lang="en-US" sz="3899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Sustainability</a:t>
            </a:r>
            <a:r>
              <a:rPr lang="en-US" sz="3399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3899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and</a:t>
            </a:r>
            <a:r>
              <a:rPr lang="en-US" sz="3399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3899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Compliance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22585" y="6405230"/>
            <a:ext cx="342282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Data-Driven Efficiency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5131" y="114149"/>
            <a:ext cx="6468793" cy="2240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69"/>
              </a:lnSpc>
              <a:spcBef>
                <a:spcPct val="0"/>
              </a:spcBef>
            </a:pPr>
            <a:r>
              <a:rPr lang="en-US" sz="7699" b="1" u="none" strike="noStrik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INNOVATIVE SOLUTIONS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89643" y="6460938"/>
            <a:ext cx="398760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Failure Forecasting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28341" y="6502611"/>
            <a:ext cx="4733593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Environmental Monitoring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22585" y="7248511"/>
            <a:ext cx="3765730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Cost Reduction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89643" y="7304218"/>
            <a:ext cx="4328175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Cost-Effective Maintenance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328341" y="7304218"/>
            <a:ext cx="4733593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Sustainable and Compliant Practices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377509" y="267254"/>
            <a:ext cx="6789309" cy="135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576"/>
              </a:lnSpc>
              <a:spcBef>
                <a:spcPct val="0"/>
              </a:spcBef>
            </a:pPr>
            <a:r>
              <a:rPr lang="en-US" sz="5411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OPERATIONAL EFFICIENCY</a:t>
            </a:r>
            <a:endParaRPr lang="en-US" sz="5411" b="1">
              <a:solidFill>
                <a:srgbClr val="FFD944"/>
              </a:solidFill>
              <a:latin typeface="Lato Bold"/>
              <a:ea typeface="Lato Bold"/>
              <a:cs typeface="Lato Bold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282424" y="9020796"/>
            <a:ext cx="3279383" cy="873600"/>
          </a:xfrm>
          <a:custGeom>
            <a:avLst/>
            <a:gdLst/>
            <a:ahLst/>
            <a:cxnLst/>
            <a:rect l="l" t="t" r="r" b="b"/>
            <a:pathLst>
              <a:path w="3279383" h="873600">
                <a:moveTo>
                  <a:pt x="0" y="0"/>
                </a:moveTo>
                <a:lnTo>
                  <a:pt x="3279383" y="0"/>
                </a:lnTo>
                <a:lnTo>
                  <a:pt x="3279383" y="873599"/>
                </a:lnTo>
                <a:lnTo>
                  <a:pt x="0" y="8735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9028" b="-2902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36cced0-9ed6-433e-a746-c6d389bdfbe1">
      <Terms xmlns="http://schemas.microsoft.com/office/infopath/2007/PartnerControls"/>
    </lcf76f155ced4ddcb4097134ff3c332f>
    <TaxCatchAll xmlns="c1dcbd4a-0d18-4d16-9d19-9d7ab35680b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5E2490F41B4D49BC580ECB4DFE4A4C" ma:contentTypeVersion="12" ma:contentTypeDescription="Create a new document." ma:contentTypeScope="" ma:versionID="030628b80a399d81a39cc694e1709d8d">
  <xsd:schema xmlns:xsd="http://www.w3.org/2001/XMLSchema" xmlns:xs="http://www.w3.org/2001/XMLSchema" xmlns:p="http://schemas.microsoft.com/office/2006/metadata/properties" xmlns:ns2="336cced0-9ed6-433e-a746-c6d389bdfbe1" xmlns:ns3="c1dcbd4a-0d18-4d16-9d19-9d7ab35680b0" targetNamespace="http://schemas.microsoft.com/office/2006/metadata/properties" ma:root="true" ma:fieldsID="af127010a47528ee33c65285305ddfad" ns2:_="" ns3:_="">
    <xsd:import namespace="336cced0-9ed6-433e-a746-c6d389bdfbe1"/>
    <xsd:import namespace="c1dcbd4a-0d18-4d16-9d19-9d7ab35680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6cced0-9ed6-433e-a746-c6d389bdfb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a15f1731-198b-4c94-97f0-74c3d07ecf6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dcbd4a-0d18-4d16-9d19-9d7ab35680b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663e0d5-d4b0-4b26-8960-d8901bf1a37f}" ma:internalName="TaxCatchAll" ma:showField="CatchAllData" ma:web="c1dcbd4a-0d18-4d16-9d19-9d7ab35680b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729AD5-972E-42BF-99B1-553664E73E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71E97C1-9DFD-4C0C-98A1-51249BB30E25}">
  <ds:schemaRefs>
    <ds:schemaRef ds:uri="336cced0-9ed6-433e-a746-c6d389bdfbe1"/>
    <ds:schemaRef ds:uri="c1dcbd4a-0d18-4d16-9d19-9d7ab35680b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234B282-01ED-413B-A914-465A4527B831}">
  <ds:schemaRefs>
    <ds:schemaRef ds:uri="336cced0-9ed6-433e-a746-c6d389bdfbe1"/>
    <ds:schemaRef ds:uri="c1dcbd4a-0d18-4d16-9d19-9d7ab35680b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13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Elegant and Modern Startup Pitch Deck Presentation</dc:title>
  <dc:creator>Prescila Mora</dc:creator>
  <cp:revision>4</cp:revision>
  <dcterms:created xsi:type="dcterms:W3CDTF">2006-08-16T00:00:00Z</dcterms:created>
  <dcterms:modified xsi:type="dcterms:W3CDTF">2024-12-02T18:21:03Z</dcterms:modified>
  <dc:identifier>DAGW4mSUHX0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0x010100715E2490F41B4D49BC580ECB4DFE4A4C</vt:lpwstr>
  </property>
  <property fmtid="{D5CDD505-2E9C-101B-9397-08002B2CF9AE}" pid="3" name="MediaServiceImageTags">
    <vt:lpwstr/>
  </property>
</Properties>
</file>